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22" r:id="rId3"/>
    <p:sldId id="360" r:id="rId4"/>
    <p:sldId id="362" r:id="rId5"/>
    <p:sldId id="361" r:id="rId6"/>
    <p:sldId id="363" r:id="rId7"/>
    <p:sldId id="364" r:id="rId8"/>
    <p:sldId id="365" r:id="rId9"/>
    <p:sldId id="366" r:id="rId10"/>
    <p:sldId id="367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43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42" r:id="rId33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F6C6A65-6166-49D9-A872-473D05AA54FA}">
          <p14:sldIdLst>
            <p14:sldId id="256"/>
            <p14:sldId id="322"/>
            <p14:sldId id="360"/>
            <p14:sldId id="362"/>
            <p14:sldId id="361"/>
            <p14:sldId id="363"/>
            <p14:sldId id="364"/>
            <p14:sldId id="365"/>
            <p14:sldId id="366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43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4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09AA0"/>
    <a:srgbClr val="FFFF66"/>
    <a:srgbClr val="009900"/>
    <a:srgbClr val="CC66FF"/>
    <a:srgbClr val="33CCFF"/>
    <a:srgbClr val="CC9900"/>
    <a:srgbClr val="990000"/>
    <a:srgbClr val="FFCC66"/>
    <a:srgbClr val="0066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04" autoAdjust="0"/>
  </p:normalViewPr>
  <p:slideViewPr>
    <p:cSldViewPr>
      <p:cViewPr>
        <p:scale>
          <a:sx n="75" d="100"/>
          <a:sy n="75" d="100"/>
        </p:scale>
        <p:origin x="-1666" y="-2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file:///\\Depo-storm\&#1086;&#1073;&#1084;&#1077;&#1085;%20&#1075;&#1086;&#1088;&#1086;&#1076;\&#1060;&#1080;&#1085;&#1072;&#1085;&#1089;&#1086;&#1074;&#1099;&#1081;%20&#1086;&#1090;&#1076;&#1077;&#1083;\&#1052;&#1080;&#1096;&#1077;&#1085;&#1105;&#1074;&#1086;&#1081;%20&#1045;.&#1042;\&#1041;&#1102;&#1076;&#1078;&#1077;&#1090;%20&#1076;&#1083;&#1103;%20&#1075;&#1088;&#1072;&#1078;&#1076;&#1072;&#1085;\&#1076;&#1072;&#1085;&#1085;&#1099;&#1077;%20&#1076;&#1083;&#1103;%20&#1076;&#1080;&#1072;&#1075;&#1088;&#1072;&#1084;&#1084;%202019-2021.xls" TargetMode="External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СТРУКТУРА СОБСТВЕННЫХ ДОХОДОВ МЕСТНОГО БЮДЖЕТА (тыс.руб)</a:t>
            </a:r>
          </a:p>
        </c:rich>
      </c:tx>
      <c:layout>
        <c:manualLayout>
          <c:xMode val="edge"/>
          <c:yMode val="edge"/>
          <c:x val="0.11926872860126758"/>
          <c:y val="8.8442187799572924E-3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доходы!$H$10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strRef>
              <c:f>доходы!$G$4:$G$7</c:f>
              <c:strCache>
                <c:ptCount val="4"/>
                <c:pt idx="0">
                  <c:v>2018г.</c:v>
                </c:pt>
                <c:pt idx="1">
                  <c:v>2019г.</c:v>
                </c:pt>
                <c:pt idx="2">
                  <c:v>2020г.</c:v>
                </c:pt>
                <c:pt idx="3">
                  <c:v>2021г.</c:v>
                </c:pt>
              </c:strCache>
            </c:strRef>
          </c:cat>
          <c:val>
            <c:numRef>
              <c:f>доходы!$H$4:$H$7</c:f>
              <c:numCache>
                <c:formatCode>#,##0.00</c:formatCode>
                <c:ptCount val="4"/>
                <c:pt idx="0">
                  <c:v>146490.4</c:v>
                </c:pt>
                <c:pt idx="1">
                  <c:v>159061.4</c:v>
                </c:pt>
                <c:pt idx="2">
                  <c:v>163853.79999999999</c:v>
                </c:pt>
                <c:pt idx="3">
                  <c:v>168753.8</c:v>
                </c:pt>
              </c:numCache>
            </c:numRef>
          </c:val>
        </c:ser>
        <c:ser>
          <c:idx val="1"/>
          <c:order val="1"/>
          <c:tx>
            <c:strRef>
              <c:f>доходы!$I$10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val>
            <c:numRef>
              <c:f>доходы!$I$4:$I$7</c:f>
              <c:numCache>
                <c:formatCode>#,##0.00</c:formatCode>
                <c:ptCount val="4"/>
                <c:pt idx="0">
                  <c:v>67386</c:v>
                </c:pt>
                <c:pt idx="1">
                  <c:v>74695</c:v>
                </c:pt>
                <c:pt idx="2">
                  <c:v>76850</c:v>
                </c:pt>
                <c:pt idx="3">
                  <c:v>79200</c:v>
                </c:pt>
              </c:numCache>
            </c:numRef>
          </c:val>
        </c:ser>
        <c:ser>
          <c:idx val="2"/>
          <c:order val="2"/>
          <c:tx>
            <c:strRef>
              <c:f>доходы!$J$10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invertIfNegative val="0"/>
          <c:val>
            <c:numRef>
              <c:f>доходы!$J$4:$J$7</c:f>
              <c:numCache>
                <c:formatCode>#,##0.00</c:formatCode>
                <c:ptCount val="4"/>
                <c:pt idx="0">
                  <c:v>64919.6</c:v>
                </c:pt>
                <c:pt idx="1">
                  <c:v>53372.7</c:v>
                </c:pt>
                <c:pt idx="2">
                  <c:v>54034.8</c:v>
                </c:pt>
                <c:pt idx="3">
                  <c:v>54352.1</c:v>
                </c:pt>
              </c:numCache>
            </c:numRef>
          </c:val>
        </c:ser>
        <c:ser>
          <c:idx val="3"/>
          <c:order val="3"/>
          <c:tx>
            <c:strRef>
              <c:f>доходы!$K$10</c:f>
              <c:strCache>
                <c:ptCount val="1"/>
                <c:pt idx="0">
                  <c:v>Акцизы</c:v>
                </c:pt>
              </c:strCache>
            </c:strRef>
          </c:tx>
          <c:invertIfNegative val="0"/>
          <c:val>
            <c:numRef>
              <c:f>доходы!$K$4:$K$7</c:f>
              <c:numCache>
                <c:formatCode>#,##0.00</c:formatCode>
                <c:ptCount val="4"/>
                <c:pt idx="0">
                  <c:v>13248.1</c:v>
                </c:pt>
                <c:pt idx="1">
                  <c:v>12590</c:v>
                </c:pt>
                <c:pt idx="2">
                  <c:v>12791.5</c:v>
                </c:pt>
                <c:pt idx="3">
                  <c:v>12996.1</c:v>
                </c:pt>
              </c:numCache>
            </c:numRef>
          </c:val>
        </c:ser>
        <c:ser>
          <c:idx val="4"/>
          <c:order val="4"/>
          <c:tx>
            <c:strRef>
              <c:f>доходы!$L$10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invertIfNegative val="0"/>
          <c:val>
            <c:numRef>
              <c:f>доходы!$L$4:$L$7</c:f>
              <c:numCache>
                <c:formatCode>#,##0.00</c:formatCode>
                <c:ptCount val="4"/>
                <c:pt idx="0">
                  <c:v>46991</c:v>
                </c:pt>
                <c:pt idx="1">
                  <c:v>49120</c:v>
                </c:pt>
                <c:pt idx="2">
                  <c:v>51093.5</c:v>
                </c:pt>
                <c:pt idx="3">
                  <c:v>53137</c:v>
                </c:pt>
              </c:numCache>
            </c:numRef>
          </c:val>
        </c:ser>
        <c:ser>
          <c:idx val="5"/>
          <c:order val="5"/>
          <c:tx>
            <c:strRef>
              <c:f>доходы!$M$10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invertIfNegative val="0"/>
          <c:val>
            <c:numRef>
              <c:f>доходы!$M$4:$M$7</c:f>
              <c:numCache>
                <c:formatCode>#,##0.00</c:formatCode>
                <c:ptCount val="4"/>
                <c:pt idx="0">
                  <c:v>29492</c:v>
                </c:pt>
                <c:pt idx="1">
                  <c:v>33300.300000000003</c:v>
                </c:pt>
                <c:pt idx="2">
                  <c:v>32250</c:v>
                </c:pt>
                <c:pt idx="3">
                  <c:v>33250</c:v>
                </c:pt>
              </c:numCache>
            </c:numRef>
          </c:val>
        </c:ser>
        <c:ser>
          <c:idx val="6"/>
          <c:order val="6"/>
          <c:tx>
            <c:strRef>
              <c:f>доходы!$N$10</c:f>
              <c:strCache>
                <c:ptCount val="1"/>
                <c:pt idx="0">
                  <c:v>Доходы от продажи имущества и земельных участков</c:v>
                </c:pt>
              </c:strCache>
            </c:strRef>
          </c:tx>
          <c:invertIfNegative val="0"/>
          <c:val>
            <c:numRef>
              <c:f>доходы!$N$4:$N$7</c:f>
              <c:numCache>
                <c:formatCode>#,##0.00</c:formatCode>
                <c:ptCount val="4"/>
                <c:pt idx="0">
                  <c:v>9766</c:v>
                </c:pt>
                <c:pt idx="1">
                  <c:v>7000</c:v>
                </c:pt>
                <c:pt idx="2">
                  <c:v>6500</c:v>
                </c:pt>
                <c:pt idx="3">
                  <c:v>4000</c:v>
                </c:pt>
              </c:numCache>
            </c:numRef>
          </c:val>
        </c:ser>
        <c:ser>
          <c:idx val="7"/>
          <c:order val="7"/>
          <c:tx>
            <c:strRef>
              <c:f>доходы!$O$10</c:f>
              <c:strCache>
                <c:ptCount val="1"/>
                <c:pt idx="0">
                  <c:v>Прочие доходы</c:v>
                </c:pt>
              </c:strCache>
            </c:strRef>
          </c:tx>
          <c:invertIfNegative val="0"/>
          <c:val>
            <c:numRef>
              <c:f>доходы!$O$4:$O$7</c:f>
              <c:numCache>
                <c:formatCode>#,##0.00</c:formatCode>
                <c:ptCount val="4"/>
                <c:pt idx="0">
                  <c:v>8927.5</c:v>
                </c:pt>
                <c:pt idx="1">
                  <c:v>8934.2000000000007</c:v>
                </c:pt>
                <c:pt idx="2">
                  <c:v>8772.6</c:v>
                </c:pt>
                <c:pt idx="3">
                  <c:v>8997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box"/>
        <c:axId val="27813376"/>
        <c:axId val="27814912"/>
        <c:axId val="0"/>
      </c:bar3DChart>
      <c:catAx>
        <c:axId val="27813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7814912"/>
        <c:crosses val="autoZero"/>
        <c:auto val="1"/>
        <c:lblAlgn val="ctr"/>
        <c:lblOffset val="100"/>
        <c:noMultiLvlLbl val="0"/>
      </c:catAx>
      <c:valAx>
        <c:axId val="27814912"/>
        <c:scaling>
          <c:orientation val="minMax"/>
        </c:scaling>
        <c:delete val="0"/>
        <c:axPos val="b"/>
        <c:majorGridlines/>
        <c:numFmt formatCode="#,##0" sourceLinked="0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78133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6362636720218027"/>
          <c:y val="0.11563517915309446"/>
          <c:w val="0.31927041721067095"/>
          <c:h val="0.87947882736156346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Акцизы</a:t>
            </a:r>
            <a:endParaRPr lang="ru-RU">
              <a:effectLst/>
            </a:endParaRPr>
          </a:p>
        </c:rich>
      </c:tx>
      <c:layout/>
      <c:overlay val="1"/>
    </c:title>
    <c:autoTitleDeleted val="0"/>
    <c:view3D>
      <c:rotX val="10"/>
      <c:rotY val="20"/>
      <c:depthPercent val="9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'по видам доходов '!$B$37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380248768876484E-2"/>
                  <c:y val="0.3485025111218093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'!$B$40</c:f>
              <c:numCache>
                <c:formatCode>#,##0.00</c:formatCode>
                <c:ptCount val="1"/>
                <c:pt idx="0">
                  <c:v>13248.1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'!$D$37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151198420783219E-2"/>
                  <c:y val="0.1263321602816558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'!$D$39</c:f>
              <c:numCache>
                <c:formatCode>#,##0.00</c:formatCode>
                <c:ptCount val="1"/>
                <c:pt idx="0">
                  <c:v>12590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'!$F$37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7248513329920777E-2"/>
                  <c:y val="0.2374173357017327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'!$F$38</c:f>
              <c:numCache>
                <c:formatCode>#,##0.00</c:formatCode>
                <c:ptCount val="1"/>
                <c:pt idx="0">
                  <c:v>12791.5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'!$H$37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682645610442817E-2"/>
                  <c:y val="0.3201866820931623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'!$H$38</c:f>
              <c:numCache>
                <c:formatCode>#,##0.00</c:formatCode>
                <c:ptCount val="1"/>
                <c:pt idx="0">
                  <c:v>12996.1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56609024"/>
        <c:axId val="56619008"/>
        <c:axId val="0"/>
      </c:bar3DChart>
      <c:catAx>
        <c:axId val="56609024"/>
        <c:scaling>
          <c:orientation val="minMax"/>
        </c:scaling>
        <c:delete val="1"/>
        <c:axPos val="b"/>
        <c:majorTickMark val="out"/>
        <c:minorTickMark val="none"/>
        <c:tickLblPos val="nextTo"/>
        <c:crossAx val="56619008"/>
        <c:crosses val="autoZero"/>
        <c:auto val="1"/>
        <c:lblAlgn val="ctr"/>
        <c:lblOffset val="100"/>
        <c:noMultiLvlLbl val="0"/>
      </c:catAx>
      <c:valAx>
        <c:axId val="56619008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66090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4959840343812322"/>
          <c:y val="0.95057737092109862"/>
          <c:w val="0.6903973777286484"/>
          <c:h val="3.6243851230960432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Земельный налог (тыс. руб)</a:t>
            </a:r>
            <a:endParaRPr lang="ru-RU">
              <a:effectLst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8.5883934013268187E-2"/>
          <c:y val="2.4188496045837407E-2"/>
          <c:w val="0.78722829193379207"/>
          <c:h val="0.884084881546669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'по видам доходов '!$K$37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132281767724377E-3"/>
                  <c:y val="0.3769063180827886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'!$K$38</c:f>
              <c:numCache>
                <c:formatCode>#,##0.00</c:formatCode>
                <c:ptCount val="1"/>
                <c:pt idx="0">
                  <c:v>67386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'!$M$37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30704419310942E-3"/>
                  <c:y val="0.4248366013071895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'!$M$38</c:f>
              <c:numCache>
                <c:formatCode>#,##0.00</c:formatCode>
                <c:ptCount val="1"/>
                <c:pt idx="0">
                  <c:v>74695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'!$O$37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330704419310942E-3"/>
                  <c:y val="0.409586056644880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'!$O$38</c:f>
              <c:numCache>
                <c:formatCode>#,##0.00</c:formatCode>
                <c:ptCount val="1"/>
                <c:pt idx="0">
                  <c:v>76850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'!$Q$37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5992113257932827E-3"/>
                  <c:y val="0.4008714596949891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'!$Q$38</c:f>
              <c:numCache>
                <c:formatCode>#,##0.00</c:formatCode>
                <c:ptCount val="1"/>
                <c:pt idx="0">
                  <c:v>79200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82821504"/>
        <c:axId val="82823040"/>
      </c:barChart>
      <c:catAx>
        <c:axId val="82821504"/>
        <c:scaling>
          <c:orientation val="minMax"/>
        </c:scaling>
        <c:delete val="1"/>
        <c:axPos val="b"/>
        <c:majorTickMark val="out"/>
        <c:minorTickMark val="none"/>
        <c:tickLblPos val="nextTo"/>
        <c:crossAx val="82823040"/>
        <c:crosses val="autoZero"/>
        <c:auto val="1"/>
        <c:lblAlgn val="ctr"/>
        <c:lblOffset val="100"/>
        <c:noMultiLvlLbl val="0"/>
      </c:catAx>
      <c:valAx>
        <c:axId val="82823040"/>
        <c:scaling>
          <c:orientation val="minMax"/>
          <c:min val="0"/>
        </c:scaling>
        <c:delete val="0"/>
        <c:axPos val="l"/>
        <c:numFmt formatCode="#,##0.0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2821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3422538718780441"/>
          <c:y val="0.94568884771756467"/>
          <c:w val="0.73787528868360275"/>
          <c:h val="3.6243851230960432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ВЕРХНИЙ ПРЕДЕЛ МУНИЦИПАЛЬНОГО ДОЛГА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мундолг!$C$13</c:f>
              <c:strCache>
                <c:ptCount val="1"/>
                <c:pt idx="0">
                  <c:v>на 01.01.2020</c:v>
                </c:pt>
              </c:strCache>
            </c:strRef>
          </c:tx>
          <c:invertIfNegative val="0"/>
          <c:val>
            <c:numRef>
              <c:f>мундолг!$C$5</c:f>
              <c:numCache>
                <c:formatCode>#,##0.00</c:formatCode>
                <c:ptCount val="1"/>
                <c:pt idx="0">
                  <c:v>181900</c:v>
                </c:pt>
              </c:numCache>
            </c:numRef>
          </c:val>
        </c:ser>
        <c:ser>
          <c:idx val="2"/>
          <c:order val="1"/>
          <c:tx>
            <c:strRef>
              <c:f>мундолг!$E$13</c:f>
              <c:strCache>
                <c:ptCount val="1"/>
                <c:pt idx="0">
                  <c:v>на 01.01.2021</c:v>
                </c:pt>
              </c:strCache>
            </c:strRef>
          </c:tx>
          <c:invertIfNegative val="0"/>
          <c:val>
            <c:numRef>
              <c:f>мундолг!$E$5</c:f>
              <c:numCache>
                <c:formatCode>#,##0.00</c:formatCode>
                <c:ptCount val="1"/>
                <c:pt idx="0">
                  <c:v>181900</c:v>
                </c:pt>
              </c:numCache>
            </c:numRef>
          </c:val>
        </c:ser>
        <c:ser>
          <c:idx val="0"/>
          <c:order val="2"/>
          <c:tx>
            <c:strRef>
              <c:f>мундолг!$G$13</c:f>
              <c:strCache>
                <c:ptCount val="1"/>
                <c:pt idx="0">
                  <c:v>на 01.01.2022</c:v>
                </c:pt>
              </c:strCache>
            </c:strRef>
          </c:tx>
          <c:invertIfNegative val="0"/>
          <c:val>
            <c:numRef>
              <c:f>мундолг!$G$5</c:f>
              <c:numCache>
                <c:formatCode>#,##0.00</c:formatCode>
                <c:ptCount val="1"/>
                <c:pt idx="0">
                  <c:v>181900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2890752"/>
        <c:axId val="82892288"/>
      </c:barChart>
      <c:catAx>
        <c:axId val="82890752"/>
        <c:scaling>
          <c:orientation val="minMax"/>
        </c:scaling>
        <c:delete val="1"/>
        <c:axPos val="b"/>
        <c:majorTickMark val="out"/>
        <c:minorTickMark val="none"/>
        <c:tickLblPos val="nextTo"/>
        <c:crossAx val="82892288"/>
        <c:crosses val="autoZero"/>
        <c:auto val="1"/>
        <c:lblAlgn val="ctr"/>
        <c:lblOffset val="100"/>
        <c:noMultiLvlLbl val="0"/>
      </c:catAx>
      <c:valAx>
        <c:axId val="82892288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28907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419919246298789"/>
          <c:y val="0.9420610729415414"/>
          <c:w val="0.79004037685060569"/>
          <c:h val="4.721034989684262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Дорожный фонд за счет средств местного бюджета (тыс.руб)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3245109321058687E-2"/>
          <c:y val="9.5275086006720786E-2"/>
          <c:w val="0.84582357009746623"/>
          <c:h val="0.8660001383524363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'дорожный фонд'!$N$16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6716532412734947E-3"/>
                  <c:y val="0.1992560347335931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'дорожный фонд'!$N$10</c:f>
              <c:numCache>
                <c:formatCode>General</c:formatCode>
                <c:ptCount val="1"/>
                <c:pt idx="0">
                  <c:v>36019.300000000003</c:v>
                </c:pt>
              </c:numCache>
            </c:numRef>
          </c:val>
        </c:ser>
        <c:ser>
          <c:idx val="1"/>
          <c:order val="1"/>
          <c:tx>
            <c:strRef>
              <c:f>'дорожный фонд'!$O$16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411967779056442E-2"/>
                  <c:y val="0.278505594002635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'дорожный фонд'!$O$9</c:f>
              <c:numCache>
                <c:formatCode>0.0</c:formatCode>
                <c:ptCount val="1"/>
                <c:pt idx="0">
                  <c:v>55400</c:v>
                </c:pt>
              </c:numCache>
            </c:numRef>
          </c:val>
        </c:ser>
        <c:ser>
          <c:idx val="2"/>
          <c:order val="2"/>
          <c:tx>
            <c:strRef>
              <c:f>'дорожный фонд'!$P$16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2059838895281933E-3"/>
                  <c:y val="0.2286915853192375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'дорожный фонд'!$P$10</c:f>
              <c:numCache>
                <c:formatCode>General</c:formatCode>
                <c:ptCount val="1"/>
                <c:pt idx="0">
                  <c:v>55900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82958592"/>
        <c:axId val="82972672"/>
        <c:axId val="0"/>
      </c:bar3DChart>
      <c:catAx>
        <c:axId val="82958592"/>
        <c:scaling>
          <c:orientation val="minMax"/>
        </c:scaling>
        <c:delete val="1"/>
        <c:axPos val="b"/>
        <c:majorTickMark val="out"/>
        <c:minorTickMark val="none"/>
        <c:tickLblPos val="nextTo"/>
        <c:crossAx val="82972672"/>
        <c:crosses val="autoZero"/>
        <c:auto val="1"/>
        <c:lblAlgn val="ctr"/>
        <c:lblOffset val="100"/>
        <c:noMultiLvlLbl val="0"/>
      </c:catAx>
      <c:valAx>
        <c:axId val="8297267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8295859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1560700167483386"/>
          <c:y val="0.94701012788816752"/>
          <c:w val="0.74335302076918175"/>
          <c:h val="4.1025709511400762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РАСХОДЫ МЕСТНОГО БЮДЖЕТА тыс.руб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8.3359853774773868E-2"/>
          <c:y val="9.4246199711609815E-2"/>
          <c:w val="0.81188973885620364"/>
          <c:h val="0.838329545037685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расходы!$B$4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val>
            <c:numRef>
              <c:f>расходы!$B$5</c:f>
              <c:numCache>
                <c:formatCode>#,##0.00</c:formatCode>
                <c:ptCount val="1"/>
                <c:pt idx="0">
                  <c:v>424809.7</c:v>
                </c:pt>
              </c:numCache>
            </c:numRef>
          </c:val>
        </c:ser>
        <c:ser>
          <c:idx val="1"/>
          <c:order val="1"/>
          <c:tx>
            <c:strRef>
              <c:f>расходы!$D$4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val>
            <c:numRef>
              <c:f>расходы!$D$5</c:f>
              <c:numCache>
                <c:formatCode>#,##0.00</c:formatCode>
                <c:ptCount val="1"/>
                <c:pt idx="0">
                  <c:v>406158.6</c:v>
                </c:pt>
              </c:numCache>
            </c:numRef>
          </c:val>
        </c:ser>
        <c:ser>
          <c:idx val="2"/>
          <c:order val="2"/>
          <c:tx>
            <c:strRef>
              <c:f>расходы!$F$4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val>
            <c:numRef>
              <c:f>расходы!$F$5</c:f>
              <c:numCache>
                <c:formatCode>#,##0.00</c:formatCode>
                <c:ptCount val="1"/>
                <c:pt idx="0">
                  <c:v>414698.4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3020416"/>
        <c:axId val="83022208"/>
      </c:barChart>
      <c:catAx>
        <c:axId val="83020416"/>
        <c:scaling>
          <c:orientation val="minMax"/>
        </c:scaling>
        <c:delete val="1"/>
        <c:axPos val="b"/>
        <c:majorTickMark val="out"/>
        <c:minorTickMark val="none"/>
        <c:tickLblPos val="nextTo"/>
        <c:crossAx val="83022208"/>
        <c:crosses val="autoZero"/>
        <c:auto val="1"/>
        <c:lblAlgn val="ctr"/>
        <c:lblOffset val="100"/>
        <c:noMultiLvlLbl val="0"/>
      </c:catAx>
      <c:valAx>
        <c:axId val="83022208"/>
        <c:scaling>
          <c:orientation val="minMax"/>
          <c:min val="0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3020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363277114295183E-2"/>
          <c:y val="0.94636775109275051"/>
          <c:w val="0.82565454634143631"/>
          <c:h val="3.7288135593220341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РАСХОДЫ МЕСТНОГО БЮДЖЕТА %</a:t>
            </a:r>
          </a:p>
        </c:rich>
      </c:tx>
      <c:layout/>
      <c:overlay val="0"/>
    </c:title>
    <c:autoTitleDeleted val="0"/>
    <c:view3D>
      <c:rotX val="1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расходы!$B$21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расходы!$B$10:$B$12</c:f>
              <c:numCache>
                <c:formatCode>0.0</c:formatCode>
                <c:ptCount val="3"/>
                <c:pt idx="0">
                  <c:v>17.453569990374202</c:v>
                </c:pt>
                <c:pt idx="1">
                  <c:v>17.136901693082454</c:v>
                </c:pt>
                <c:pt idx="2">
                  <c:v>16.78400495396172</c:v>
                </c:pt>
              </c:numCache>
            </c:numRef>
          </c:val>
        </c:ser>
        <c:ser>
          <c:idx val="1"/>
          <c:order val="1"/>
          <c:tx>
            <c:strRef>
              <c:f>расходы!$C$21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расходы!$C$10:$C$12</c:f>
              <c:numCache>
                <c:formatCode>0.0</c:formatCode>
                <c:ptCount val="3"/>
                <c:pt idx="0">
                  <c:v>3.8727380018961108</c:v>
                </c:pt>
                <c:pt idx="1">
                  <c:v>4.2573763057091494</c:v>
                </c:pt>
                <c:pt idx="2">
                  <c:v>4.1697050193586476</c:v>
                </c:pt>
              </c:numCache>
            </c:numRef>
          </c:val>
        </c:ser>
        <c:ser>
          <c:idx val="2"/>
          <c:order val="2"/>
          <c:tx>
            <c:strRef>
              <c:f>расходы!$D$21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расходы!$D$10:$D$12</c:f>
              <c:numCache>
                <c:formatCode>0.0</c:formatCode>
                <c:ptCount val="3"/>
                <c:pt idx="0">
                  <c:v>10.647036816744624</c:v>
                </c:pt>
                <c:pt idx="1">
                  <c:v>15.592849689751736</c:v>
                </c:pt>
                <c:pt idx="2">
                  <c:v>15.392029484560343</c:v>
                </c:pt>
              </c:numCache>
            </c:numRef>
          </c:val>
        </c:ser>
        <c:ser>
          <c:idx val="3"/>
          <c:order val="3"/>
          <c:tx>
            <c:strRef>
              <c:f>расходы!$E$21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invertIfNegative val="0"/>
          <c:val>
            <c:numRef>
              <c:f>расходы!$E$10:$E$12</c:f>
              <c:numCache>
                <c:formatCode>0.0</c:formatCode>
                <c:ptCount val="3"/>
                <c:pt idx="0">
                  <c:v>34.66301625047408</c:v>
                </c:pt>
                <c:pt idx="1">
                  <c:v>36.716568355317349</c:v>
                </c:pt>
                <c:pt idx="2">
                  <c:v>36.014920723108645</c:v>
                </c:pt>
              </c:numCache>
            </c:numRef>
          </c:val>
        </c:ser>
        <c:ser>
          <c:idx val="4"/>
          <c:order val="4"/>
          <c:tx>
            <c:strRef>
              <c:f>расходы!$F$21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val>
            <c:numRef>
              <c:f>расходы!$F$10:$F$12</c:f>
              <c:numCache>
                <c:formatCode>0.0</c:formatCode>
                <c:ptCount val="3"/>
                <c:pt idx="0">
                  <c:v>3.7778387377812224</c:v>
                </c:pt>
                <c:pt idx="1">
                  <c:v>3.6788830767094431</c:v>
                </c:pt>
                <c:pt idx="2">
                  <c:v>3.6004238260866206</c:v>
                </c:pt>
              </c:numCache>
            </c:numRef>
          </c:val>
        </c:ser>
        <c:ser>
          <c:idx val="5"/>
          <c:order val="5"/>
          <c:tx>
            <c:strRef>
              <c:f>расходы!$G$21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val>
            <c:numRef>
              <c:f>расходы!$G$10:$G$12</c:f>
              <c:numCache>
                <c:formatCode>0.0</c:formatCode>
                <c:ptCount val="3"/>
                <c:pt idx="0">
                  <c:v>24.476302943938684</c:v>
                </c:pt>
                <c:pt idx="1">
                  <c:v>15.451919521093483</c:v>
                </c:pt>
                <c:pt idx="2">
                  <c:v>14.616381447336185</c:v>
                </c:pt>
              </c:numCache>
            </c:numRef>
          </c:val>
        </c:ser>
        <c:ser>
          <c:idx val="6"/>
          <c:order val="6"/>
          <c:tx>
            <c:strRef>
              <c:f>расходы!$H$21</c:f>
              <c:strCache>
                <c:ptCount val="1"/>
                <c:pt idx="0">
                  <c:v>социальная политика</c:v>
                </c:pt>
              </c:strCache>
            </c:strRef>
          </c:tx>
          <c:invertIfNegative val="0"/>
          <c:val>
            <c:numRef>
              <c:f>расходы!$H$10:$H$12</c:f>
              <c:numCache>
                <c:formatCode>0.0</c:formatCode>
                <c:ptCount val="3"/>
                <c:pt idx="0">
                  <c:v>1.6652935048469839</c:v>
                </c:pt>
                <c:pt idx="1">
                  <c:v>1.1081631658174909</c:v>
                </c:pt>
                <c:pt idx="2">
                  <c:v>0.94044249989872153</c:v>
                </c:pt>
              </c:numCache>
            </c:numRef>
          </c:val>
        </c:ser>
        <c:ser>
          <c:idx val="7"/>
          <c:order val="7"/>
          <c:tx>
            <c:strRef>
              <c:f>расходы!$I$21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invertIfNegative val="0"/>
          <c:val>
            <c:numRef>
              <c:f>расходы!$I$10:$I$12</c:f>
              <c:numCache>
                <c:formatCode>0.0</c:formatCode>
                <c:ptCount val="3"/>
                <c:pt idx="0">
                  <c:v>0.18740906268060081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8"/>
          <c:order val="8"/>
          <c:tx>
            <c:strRef>
              <c:f>расходы!$J$21</c:f>
              <c:strCache>
                <c:ptCount val="1"/>
                <c:pt idx="0">
                  <c:v>средства массовой информации</c:v>
                </c:pt>
              </c:strCache>
            </c:strRef>
          </c:tx>
          <c:invertIfNegative val="0"/>
          <c:val>
            <c:numRef>
              <c:f>расходы!$J$10:$J$12</c:f>
              <c:numCache>
                <c:formatCode>0.0</c:formatCode>
                <c:ptCount val="3"/>
                <c:pt idx="0">
                  <c:v>0.11713066417537552</c:v>
                </c:pt>
                <c:pt idx="1">
                  <c:v>0.17234646761142075</c:v>
                </c:pt>
                <c:pt idx="2">
                  <c:v>0.1687973717766936</c:v>
                </c:pt>
              </c:numCache>
            </c:numRef>
          </c:val>
        </c:ser>
        <c:ser>
          <c:idx val="9"/>
          <c:order val="9"/>
          <c:tx>
            <c:strRef>
              <c:f>расходы!$L$21</c:f>
              <c:strCache>
                <c:ptCount val="1"/>
                <c:pt idx="0">
                  <c:v>условно-утверждаемые расходы</c:v>
                </c:pt>
              </c:strCache>
            </c:strRef>
          </c:tx>
          <c:invertIfNegative val="0"/>
          <c:val>
            <c:numRef>
              <c:f>расходы!$L$10:$L$12</c:f>
              <c:numCache>
                <c:formatCode>0.0</c:formatCode>
                <c:ptCount val="3"/>
                <c:pt idx="0">
                  <c:v>0</c:v>
                </c:pt>
                <c:pt idx="1">
                  <c:v>2.5851970141713112</c:v>
                </c:pt>
                <c:pt idx="2">
                  <c:v>5.0639211533008082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83415424"/>
        <c:axId val="83416960"/>
        <c:axId val="0"/>
      </c:bar3DChart>
      <c:catAx>
        <c:axId val="8341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3416960"/>
        <c:crosses val="autoZero"/>
        <c:auto val="1"/>
        <c:lblAlgn val="ctr"/>
        <c:lblOffset val="100"/>
        <c:noMultiLvlLbl val="0"/>
      </c:catAx>
      <c:valAx>
        <c:axId val="83416960"/>
        <c:scaling>
          <c:orientation val="minMax"/>
        </c:scaling>
        <c:delete val="0"/>
        <c:axPos val="l"/>
        <c:majorGridlines/>
        <c:numFmt formatCode="0.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34154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128035710464099"/>
          <c:y val="8.1355932203389825E-2"/>
          <c:w val="0.25951586324505216"/>
          <c:h val="0.88135593220338981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РАСХОДЫ МЕСТНОГО БЮДЖЕТА  (тыс.руб)</a:t>
            </a:r>
          </a:p>
        </c:rich>
      </c:tx>
      <c:layout/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расходы!$B$21</c:f>
              <c:strCache>
                <c:ptCount val="1"/>
                <c:pt idx="0">
                  <c:v>общегосударственные вопросы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расходы!$B$16:$B$18</c:f>
              <c:numCache>
                <c:formatCode>#,##0.00</c:formatCode>
                <c:ptCount val="3"/>
                <c:pt idx="0">
                  <c:v>74504.7</c:v>
                </c:pt>
                <c:pt idx="1">
                  <c:v>69603</c:v>
                </c:pt>
                <c:pt idx="2">
                  <c:v>69603</c:v>
                </c:pt>
              </c:numCache>
            </c:numRef>
          </c:val>
        </c:ser>
        <c:ser>
          <c:idx val="1"/>
          <c:order val="1"/>
          <c:tx>
            <c:strRef>
              <c:f>расходы!$C$21</c:f>
              <c:strCache>
                <c:ptCount val="1"/>
                <c:pt idx="0">
                  <c:v>Национальная безопасность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расходы!$C$16:$C$18</c:f>
              <c:numCache>
                <c:formatCode>#,##0.00</c:formatCode>
                <c:ptCount val="3"/>
                <c:pt idx="0">
                  <c:v>16531.7</c:v>
                </c:pt>
                <c:pt idx="1">
                  <c:v>17291.7</c:v>
                </c:pt>
                <c:pt idx="2">
                  <c:v>17291.7</c:v>
                </c:pt>
              </c:numCache>
            </c:numRef>
          </c:val>
        </c:ser>
        <c:ser>
          <c:idx val="2"/>
          <c:order val="2"/>
          <c:tx>
            <c:strRef>
              <c:f>расходы!$D$21</c:f>
              <c:strCache>
                <c:ptCount val="1"/>
                <c:pt idx="0">
                  <c:v>Национальная экономика</c:v>
                </c:pt>
              </c:strCache>
            </c:strRef>
          </c:tx>
          <c:invertIfNegative val="0"/>
          <c:cat>
            <c:numRef>
              <c:f>расходы!$A$10:$A$12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расходы!$D$16:$D$18</c:f>
              <c:numCache>
                <c:formatCode>#,##0.00</c:formatCode>
                <c:ptCount val="3"/>
                <c:pt idx="0">
                  <c:v>45449.4</c:v>
                </c:pt>
                <c:pt idx="1">
                  <c:v>63331.7</c:v>
                </c:pt>
                <c:pt idx="2">
                  <c:v>63830.5</c:v>
                </c:pt>
              </c:numCache>
            </c:numRef>
          </c:val>
        </c:ser>
        <c:ser>
          <c:idx val="3"/>
          <c:order val="3"/>
          <c:tx>
            <c:strRef>
              <c:f>расходы!$E$21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invertIfNegative val="0"/>
          <c:val>
            <c:numRef>
              <c:f>расходы!$E$16:$E$18</c:f>
              <c:numCache>
                <c:formatCode>#,##0.00</c:formatCode>
                <c:ptCount val="3"/>
                <c:pt idx="0">
                  <c:v>147967.29999999999</c:v>
                </c:pt>
                <c:pt idx="1">
                  <c:v>149127.5</c:v>
                </c:pt>
                <c:pt idx="2">
                  <c:v>149353.29999999999</c:v>
                </c:pt>
              </c:numCache>
            </c:numRef>
          </c:val>
        </c:ser>
        <c:ser>
          <c:idx val="4"/>
          <c:order val="4"/>
          <c:tx>
            <c:strRef>
              <c:f>расходы!$F$21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val>
            <c:numRef>
              <c:f>расходы!$F$16:$F$18</c:f>
              <c:numCache>
                <c:formatCode>#,##0.00</c:formatCode>
                <c:ptCount val="3"/>
                <c:pt idx="0">
                  <c:v>16126.6</c:v>
                </c:pt>
                <c:pt idx="1">
                  <c:v>14942.1</c:v>
                </c:pt>
                <c:pt idx="2">
                  <c:v>14930.9</c:v>
                </c:pt>
              </c:numCache>
            </c:numRef>
          </c:val>
        </c:ser>
        <c:ser>
          <c:idx val="5"/>
          <c:order val="5"/>
          <c:tx>
            <c:strRef>
              <c:f>расходы!$G$21</c:f>
              <c:strCache>
                <c:ptCount val="1"/>
                <c:pt idx="0">
                  <c:v>культура и кинематография</c:v>
                </c:pt>
              </c:strCache>
            </c:strRef>
          </c:tx>
          <c:invertIfNegative val="0"/>
          <c:val>
            <c:numRef>
              <c:f>расходы!$G$16:$G$18</c:f>
              <c:numCache>
                <c:formatCode>#,##0.00</c:formatCode>
                <c:ptCount val="3"/>
                <c:pt idx="0">
                  <c:v>104482.9</c:v>
                </c:pt>
                <c:pt idx="1">
                  <c:v>62759.3</c:v>
                </c:pt>
                <c:pt idx="2">
                  <c:v>60613.9</c:v>
                </c:pt>
              </c:numCache>
            </c:numRef>
          </c:val>
        </c:ser>
        <c:ser>
          <c:idx val="6"/>
          <c:order val="6"/>
          <c:tx>
            <c:strRef>
              <c:f>расходы!$H$21</c:f>
              <c:strCache>
                <c:ptCount val="1"/>
                <c:pt idx="0">
                  <c:v>социальная политика</c:v>
                </c:pt>
              </c:strCache>
            </c:strRef>
          </c:tx>
          <c:invertIfNegative val="0"/>
          <c:val>
            <c:numRef>
              <c:f>расходы!$H$16:$H$18</c:f>
              <c:numCache>
                <c:formatCode>#,##0.00</c:formatCode>
                <c:ptCount val="3"/>
                <c:pt idx="0">
                  <c:v>7108.7</c:v>
                </c:pt>
                <c:pt idx="1">
                  <c:v>4500.8999999999996</c:v>
                </c:pt>
                <c:pt idx="2">
                  <c:v>3900</c:v>
                </c:pt>
              </c:numCache>
            </c:numRef>
          </c:val>
        </c:ser>
        <c:ser>
          <c:idx val="7"/>
          <c:order val="7"/>
          <c:tx>
            <c:strRef>
              <c:f>расходы!$I$21</c:f>
              <c:strCache>
                <c:ptCount val="1"/>
                <c:pt idx="0">
                  <c:v>физическая культура и спорт</c:v>
                </c:pt>
              </c:strCache>
            </c:strRef>
          </c:tx>
          <c:invertIfNegative val="0"/>
          <c:val>
            <c:numRef>
              <c:f>расходы!$I$16:$I$18</c:f>
              <c:numCache>
                <c:formatCode>#,##0.00</c:formatCode>
                <c:ptCount val="3"/>
                <c:pt idx="0">
                  <c:v>800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8"/>
          <c:order val="8"/>
          <c:tx>
            <c:strRef>
              <c:f>расходы!$J$21</c:f>
              <c:strCache>
                <c:ptCount val="1"/>
                <c:pt idx="0">
                  <c:v>средства массовой информации</c:v>
                </c:pt>
              </c:strCache>
            </c:strRef>
          </c:tx>
          <c:invertIfNegative val="0"/>
          <c:val>
            <c:numRef>
              <c:f>расходы!$J$16:$J$18</c:f>
              <c:numCache>
                <c:formatCode>#,##0.00</c:formatCode>
                <c:ptCount val="3"/>
                <c:pt idx="0">
                  <c:v>500</c:v>
                </c:pt>
                <c:pt idx="1">
                  <c:v>700</c:v>
                </c:pt>
                <c:pt idx="2">
                  <c:v>700</c:v>
                </c:pt>
              </c:numCache>
            </c:numRef>
          </c:val>
        </c:ser>
        <c:ser>
          <c:idx val="9"/>
          <c:order val="9"/>
          <c:tx>
            <c:strRef>
              <c:f>расходы!$L$21</c:f>
              <c:strCache>
                <c:ptCount val="1"/>
                <c:pt idx="0">
                  <c:v>условно-утверждаемые расходы</c:v>
                </c:pt>
              </c:strCache>
            </c:strRef>
          </c:tx>
          <c:invertIfNegative val="0"/>
          <c:val>
            <c:numRef>
              <c:f>расходы!$L$16:$L$18</c:f>
              <c:numCache>
                <c:formatCode>#,##0.00</c:formatCode>
                <c:ptCount val="3"/>
                <c:pt idx="0">
                  <c:v>0</c:v>
                </c:pt>
                <c:pt idx="1">
                  <c:v>10500</c:v>
                </c:pt>
                <c:pt idx="2">
                  <c:v>21000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83527168"/>
        <c:axId val="83528704"/>
      </c:barChart>
      <c:catAx>
        <c:axId val="83527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3528704"/>
        <c:crosses val="autoZero"/>
        <c:auto val="1"/>
        <c:lblAlgn val="ctr"/>
        <c:lblOffset val="100"/>
        <c:noMultiLvlLbl val="0"/>
      </c:catAx>
      <c:valAx>
        <c:axId val="83528704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83527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42583064310136"/>
          <c:y val="8.2630691399662726E-2"/>
          <c:w val="0.31346367220805105"/>
          <c:h val="0.9123102866779089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Расходы местного бюджета 2019 года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Lbls>
            <c:dLbl>
              <c:idx val="1"/>
              <c:layout>
                <c:manualLayout>
                  <c:x val="-7.6474389564940751E-2"/>
                  <c:y val="3.813518680535303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2'!$A$7:$A$8</c:f>
              <c:strCache>
                <c:ptCount val="2"/>
                <c:pt idx="0">
                  <c:v>Расходы на реализацию муниципальных программ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'расходы 2'!$B$7:$B$8</c:f>
              <c:numCache>
                <c:formatCode>#,##0.00</c:formatCode>
                <c:ptCount val="2"/>
                <c:pt idx="0">
                  <c:v>348881.6</c:v>
                </c:pt>
                <c:pt idx="1">
                  <c:v>77992.100000000035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Lbls>
            <c:dLbl>
              <c:idx val="1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'расходы 2'!$A$7:$A$8</c:f>
              <c:strCache>
                <c:ptCount val="2"/>
                <c:pt idx="0">
                  <c:v>Расходы на реализацию муниципальных программ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'расходы 2'!$C$7:$C$8</c:f>
              <c:numCache>
                <c:formatCode>#,##0.00</c:formatCode>
                <c:ptCount val="2"/>
                <c:pt idx="0">
                  <c:v>81.72946705313538</c:v>
                </c:pt>
                <c:pt idx="1">
                  <c:v>18.270532946864616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СТРУКТУРА СОБСТВЕННЫХ ДОХОДОВ МЕСТНОГО БЮДЖЕТА (%)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percentStacked"/>
        <c:varyColors val="0"/>
        <c:ser>
          <c:idx val="0"/>
          <c:order val="0"/>
          <c:tx>
            <c:strRef>
              <c:f>доходы!$H$10</c:f>
              <c:strCache>
                <c:ptCount val="1"/>
                <c:pt idx="0">
                  <c:v>НДФЛ</c:v>
                </c:pt>
              </c:strCache>
            </c:strRef>
          </c:tx>
          <c:invertIfNegative val="0"/>
          <c:cat>
            <c:strRef>
              <c:f>доходы!$G$13:$G$16</c:f>
              <c:strCache>
                <c:ptCount val="4"/>
                <c:pt idx="0">
                  <c:v>2018г.</c:v>
                </c:pt>
                <c:pt idx="1">
                  <c:v>2019г.</c:v>
                </c:pt>
                <c:pt idx="2">
                  <c:v>2020г.</c:v>
                </c:pt>
                <c:pt idx="3">
                  <c:v>2021г.</c:v>
                </c:pt>
              </c:strCache>
            </c:strRef>
          </c:cat>
          <c:val>
            <c:numRef>
              <c:f>доходы!$H$13:$H$16</c:f>
              <c:numCache>
                <c:formatCode>#,##0.0</c:formatCode>
                <c:ptCount val="4"/>
                <c:pt idx="0">
                  <c:v>37.83125174642052</c:v>
                </c:pt>
                <c:pt idx="1">
                  <c:v>39.957786700750816</c:v>
                </c:pt>
                <c:pt idx="2">
                  <c:v>40.343551164580632</c:v>
                </c:pt>
                <c:pt idx="3">
                  <c:v>40.694356693980502</c:v>
                </c:pt>
              </c:numCache>
            </c:numRef>
          </c:val>
        </c:ser>
        <c:ser>
          <c:idx val="1"/>
          <c:order val="1"/>
          <c:tx>
            <c:strRef>
              <c:f>доходы!$I$10</c:f>
              <c:strCache>
                <c:ptCount val="1"/>
                <c:pt idx="0">
                  <c:v>Земельный налог</c:v>
                </c:pt>
              </c:strCache>
            </c:strRef>
          </c:tx>
          <c:invertIfNegative val="0"/>
          <c:val>
            <c:numRef>
              <c:f>доходы!$I$13:$I$16</c:f>
              <c:numCache>
                <c:formatCode>#,##0.0</c:formatCode>
                <c:ptCount val="4"/>
                <c:pt idx="0">
                  <c:v>17.402483235654305</c:v>
                </c:pt>
                <c:pt idx="1">
                  <c:v>18.764117992250682</c:v>
                </c:pt>
                <c:pt idx="2">
                  <c:v>18.921757731575475</c:v>
                </c:pt>
                <c:pt idx="3">
                  <c:v>19.098787998630289</c:v>
                </c:pt>
              </c:numCache>
            </c:numRef>
          </c:val>
        </c:ser>
        <c:ser>
          <c:idx val="2"/>
          <c:order val="2"/>
          <c:tx>
            <c:strRef>
              <c:f>доходы!$J$10</c:f>
              <c:strCache>
                <c:ptCount val="1"/>
                <c:pt idx="0">
                  <c:v>Доходы от сдачи в аренду имущества</c:v>
                </c:pt>
              </c:strCache>
            </c:strRef>
          </c:tx>
          <c:invertIfNegative val="0"/>
          <c:val>
            <c:numRef>
              <c:f>доходы!$J$13:$J$16</c:f>
              <c:numCache>
                <c:formatCode>#,##0.0</c:formatCode>
                <c:ptCount val="4"/>
                <c:pt idx="0">
                  <c:v>16.765533651876993</c:v>
                </c:pt>
                <c:pt idx="1">
                  <c:v>13.407746708146433</c:v>
                </c:pt>
                <c:pt idx="2">
                  <c:v>13.304273190294531</c:v>
                </c:pt>
                <c:pt idx="3">
                  <c:v>13.10680852500446</c:v>
                </c:pt>
              </c:numCache>
            </c:numRef>
          </c:val>
        </c:ser>
        <c:ser>
          <c:idx val="3"/>
          <c:order val="3"/>
          <c:tx>
            <c:strRef>
              <c:f>доходы!$K$10</c:f>
              <c:strCache>
                <c:ptCount val="1"/>
                <c:pt idx="0">
                  <c:v>Акцизы</c:v>
                </c:pt>
              </c:strCache>
            </c:strRef>
          </c:tx>
          <c:invertIfNegative val="0"/>
          <c:val>
            <c:numRef>
              <c:f>доходы!$K$13:$K$16</c:f>
              <c:numCache>
                <c:formatCode>#,##0.0</c:formatCode>
                <c:ptCount val="4"/>
                <c:pt idx="0">
                  <c:v>3.421331406438604</c:v>
                </c:pt>
                <c:pt idx="1">
                  <c:v>3.1627317159439867</c:v>
                </c:pt>
                <c:pt idx="2">
                  <c:v>3.1494816398626897</c:v>
                </c:pt>
                <c:pt idx="3">
                  <c:v>3.1339615998611001</c:v>
                </c:pt>
              </c:numCache>
            </c:numRef>
          </c:val>
        </c:ser>
        <c:ser>
          <c:idx val="4"/>
          <c:order val="4"/>
          <c:tx>
            <c:strRef>
              <c:f>доходы!$L$10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invertIfNegative val="0"/>
          <c:val>
            <c:numRef>
              <c:f>доходы!$L$13:$L$16</c:f>
              <c:numCache>
                <c:formatCode>#,##0.0</c:formatCode>
                <c:ptCount val="4"/>
                <c:pt idx="0">
                  <c:v>12.135459735354988</c:v>
                </c:pt>
                <c:pt idx="1">
                  <c:v>12.339426678885514</c:v>
                </c:pt>
                <c:pt idx="2">
                  <c:v>12.580075844609651</c:v>
                </c:pt>
                <c:pt idx="3">
                  <c:v>12.813791639939618</c:v>
                </c:pt>
              </c:numCache>
            </c:numRef>
          </c:val>
        </c:ser>
        <c:ser>
          <c:idx val="5"/>
          <c:order val="5"/>
          <c:tx>
            <c:strRef>
              <c:f>доходы!$M$10</c:f>
              <c:strCache>
                <c:ptCount val="1"/>
                <c:pt idx="0">
                  <c:v>Налог на имущество физических лиц</c:v>
                </c:pt>
              </c:strCache>
            </c:strRef>
          </c:tx>
          <c:invertIfNegative val="0"/>
          <c:val>
            <c:numRef>
              <c:f>доходы!$M$13:$M$16</c:f>
              <c:numCache>
                <c:formatCode>#,##0.0</c:formatCode>
                <c:ptCount val="4"/>
                <c:pt idx="0">
                  <c:v>7.6163303295330884</c:v>
                </c:pt>
                <c:pt idx="1">
                  <c:v>8.3653625862152143</c:v>
                </c:pt>
                <c:pt idx="2">
                  <c:v>7.9404903948381147</c:v>
                </c:pt>
                <c:pt idx="3">
                  <c:v>8.0181149110411258</c:v>
                </c:pt>
              </c:numCache>
            </c:numRef>
          </c:val>
        </c:ser>
        <c:ser>
          <c:idx val="6"/>
          <c:order val="6"/>
          <c:tx>
            <c:strRef>
              <c:f>доходы!$N$10</c:f>
              <c:strCache>
                <c:ptCount val="1"/>
                <c:pt idx="0">
                  <c:v>Доходы от продажи имущества и земельных участков</c:v>
                </c:pt>
              </c:strCache>
            </c:strRef>
          </c:tx>
          <c:invertIfNegative val="0"/>
          <c:val>
            <c:numRef>
              <c:f>доходы!$N$13:$N$16</c:f>
              <c:numCache>
                <c:formatCode>#,##0.0</c:formatCode>
                <c:ptCount val="4"/>
                <c:pt idx="0">
                  <c:v>2.5220765630754149</c:v>
                </c:pt>
                <c:pt idx="1">
                  <c:v>1.7584687856717955</c:v>
                </c:pt>
                <c:pt idx="2">
                  <c:v>1.6004089167890774</c:v>
                </c:pt>
                <c:pt idx="3">
                  <c:v>0.96458525245607518</c:v>
                </c:pt>
              </c:numCache>
            </c:numRef>
          </c:val>
        </c:ser>
        <c:ser>
          <c:idx val="7"/>
          <c:order val="7"/>
          <c:tx>
            <c:strRef>
              <c:f>доходы!$O$10</c:f>
              <c:strCache>
                <c:ptCount val="1"/>
                <c:pt idx="0">
                  <c:v>Прочие доходы</c:v>
                </c:pt>
              </c:strCache>
            </c:strRef>
          </c:tx>
          <c:invertIfNegative val="0"/>
          <c:val>
            <c:numRef>
              <c:f>доходы!$O$13:$O$16</c:f>
              <c:numCache>
                <c:formatCode>#,##0.0</c:formatCode>
                <c:ptCount val="4"/>
                <c:pt idx="0">
                  <c:v>2.3055333316460955</c:v>
                </c:pt>
                <c:pt idx="1">
                  <c:v>2.244358832135565</c:v>
                </c:pt>
                <c:pt idx="2">
                  <c:v>2.1599611174498246</c:v>
                </c:pt>
                <c:pt idx="3">
                  <c:v>2.1695933790868271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gapDepth val="55"/>
        <c:shape val="cylinder"/>
        <c:axId val="34033664"/>
        <c:axId val="34035200"/>
        <c:axId val="0"/>
      </c:bar3DChart>
      <c:catAx>
        <c:axId val="34033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4035200"/>
        <c:crosses val="autoZero"/>
        <c:auto val="1"/>
        <c:lblAlgn val="ctr"/>
        <c:lblOffset val="100"/>
        <c:noMultiLvlLbl val="0"/>
      </c:catAx>
      <c:valAx>
        <c:axId val="34035200"/>
        <c:scaling>
          <c:orientation val="minMax"/>
        </c:scaling>
        <c:delete val="0"/>
        <c:axPos val="b"/>
        <c:majorGridlines/>
        <c:numFmt formatCode="0%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40336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7640764129257269"/>
          <c:y val="0.25822368421052633"/>
          <c:w val="0.31277089333368563"/>
          <c:h val="0.52796052631578949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ДОХОДЫ МЕСТНОГО БЮДЖЕТА (тыс.руб.) 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2"/>
          <c:order val="0"/>
          <c:tx>
            <c:strRef>
              <c:f>доходы!$A$8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доходы!$B$5:$D$5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доходы!$B$8:$D$8</c:f>
              <c:numCache>
                <c:formatCode>#,##0.00</c:formatCode>
                <c:ptCount val="3"/>
                <c:pt idx="0">
                  <c:v>8800.1</c:v>
                </c:pt>
                <c:pt idx="1">
                  <c:v>12.4</c:v>
                </c:pt>
                <c:pt idx="2">
                  <c:v>12.4</c:v>
                </c:pt>
              </c:numCache>
            </c:numRef>
          </c:val>
        </c:ser>
        <c:ser>
          <c:idx val="1"/>
          <c:order val="1"/>
          <c:tx>
            <c:strRef>
              <c:f>доходы!$A$7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27367735938063E-2"/>
                  <c:y val="0.10153296117017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9353363883945194E-3"/>
                  <c:y val="0.1105581132741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8706727767889313E-3"/>
                  <c:y val="0.103789249196175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доходы!$B$5:$D$5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доходы!$B$7:$D$7</c:f>
              <c:numCache>
                <c:formatCode>#,##0.00</c:formatCode>
                <c:ptCount val="3"/>
                <c:pt idx="0">
                  <c:v>115506.9</c:v>
                </c:pt>
                <c:pt idx="1">
                  <c:v>117370.9</c:v>
                </c:pt>
                <c:pt idx="2">
                  <c:v>117336.1</c:v>
                </c:pt>
              </c:numCache>
            </c:numRef>
          </c:val>
        </c:ser>
        <c:ser>
          <c:idx val="0"/>
          <c:order val="2"/>
          <c:tx>
            <c:strRef>
              <c:f>доходы!$A$6</c:f>
              <c:strCache>
                <c:ptCount val="1"/>
                <c:pt idx="0">
                  <c:v>налоговые доходы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3383409709861644E-3"/>
                  <c:y val="0.126352129456213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8060091651833428E-3"/>
                  <c:y val="0.117326977352198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27367735938063E-2"/>
                  <c:y val="0.164709025898278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доходы!$B$5:$D$5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доходы!$B$6:$D$6</c:f>
              <c:numCache>
                <c:formatCode>#,##0.00</c:formatCode>
                <c:ptCount val="3"/>
                <c:pt idx="0">
                  <c:v>282566.7</c:v>
                </c:pt>
                <c:pt idx="1">
                  <c:v>288775.3</c:v>
                </c:pt>
                <c:pt idx="2">
                  <c:v>297349.90000000002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9313664"/>
        <c:axId val="29340032"/>
        <c:axId val="29715968"/>
      </c:bar3DChart>
      <c:catAx>
        <c:axId val="2931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9340032"/>
        <c:crosses val="autoZero"/>
        <c:auto val="1"/>
        <c:lblAlgn val="ctr"/>
        <c:lblOffset val="100"/>
        <c:noMultiLvlLbl val="0"/>
      </c:catAx>
      <c:valAx>
        <c:axId val="29340032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29313664"/>
        <c:crosses val="autoZero"/>
        <c:crossBetween val="between"/>
      </c:valAx>
      <c:serAx>
        <c:axId val="29715968"/>
        <c:scaling>
          <c:orientation val="minMax"/>
        </c:scaling>
        <c:delete val="1"/>
        <c:axPos val="b"/>
        <c:majorTickMark val="out"/>
        <c:minorTickMark val="none"/>
        <c:tickLblPos val="nextTo"/>
        <c:crossAx val="29340032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8767961410162057"/>
          <c:y val="0.43606592282428502"/>
          <c:w val="0.19691990352540514"/>
          <c:h val="0.36065602639602523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НДФЛ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'по видам доходов '!$B$9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4203824206314051E-3"/>
                  <c:y val="0.231172867596586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'!$B$10</c:f>
              <c:numCache>
                <c:formatCode>#,##0.00</c:formatCode>
                <c:ptCount val="1"/>
                <c:pt idx="0">
                  <c:v>146490.4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'!$D$9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6815296825255164E-3"/>
                  <c:y val="0.270061761210965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'!$D$10</c:f>
              <c:numCache>
                <c:formatCode>#,##0.00</c:formatCode>
                <c:ptCount val="1"/>
                <c:pt idx="0">
                  <c:v>159061.4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'!$F$9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7.1019121031568946E-3"/>
                  <c:y val="0.278703737569716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'!$F$10</c:f>
              <c:numCache>
                <c:formatCode>#,##0.00</c:formatCode>
                <c:ptCount val="1"/>
                <c:pt idx="0">
                  <c:v>163853.79999999999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'!$H$9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407648412627582E-3"/>
                  <c:y val="0.283024725749091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'!$H$10</c:f>
              <c:numCache>
                <c:formatCode>#,##0.00</c:formatCode>
                <c:ptCount val="1"/>
                <c:pt idx="0">
                  <c:v>168753.8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37570816"/>
        <c:axId val="37580800"/>
        <c:axId val="0"/>
      </c:bar3DChart>
      <c:catAx>
        <c:axId val="37570816"/>
        <c:scaling>
          <c:orientation val="minMax"/>
        </c:scaling>
        <c:delete val="1"/>
        <c:axPos val="b"/>
        <c:majorTickMark val="out"/>
        <c:minorTickMark val="none"/>
        <c:tickLblPos val="nextTo"/>
        <c:crossAx val="37580800"/>
        <c:crosses val="autoZero"/>
        <c:auto val="1"/>
        <c:lblAlgn val="ctr"/>
        <c:lblOffset val="100"/>
        <c:noMultiLvlLbl val="0"/>
      </c:catAx>
      <c:valAx>
        <c:axId val="37580800"/>
        <c:scaling>
          <c:orientation val="minMax"/>
          <c:min val="0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757081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7735061238670663"/>
          <c:y val="0.94607994102319015"/>
          <c:w val="0.7083340723637741"/>
          <c:h val="3.9215748850702184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Налог на имущество физических лиц</a:t>
            </a:r>
          </a:p>
        </c:rich>
      </c:tx>
      <c:layout/>
      <c:overlay val="0"/>
    </c:title>
    <c:autoTitleDeleted val="0"/>
    <c:view3D>
      <c:rotX val="10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'по видам доходов '!$K$9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277893950049218E-2"/>
                  <c:y val="0.277894070322448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'!$K$10</c:f>
              <c:numCache>
                <c:formatCode>#,##0.00</c:formatCode>
                <c:ptCount val="1"/>
                <c:pt idx="0">
                  <c:v>29492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'!$M$9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138946975024595E-2"/>
                  <c:y val="0.31697292396154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'!$M$10</c:f>
              <c:numCache>
                <c:formatCode>#,##0.00</c:formatCode>
                <c:ptCount val="1"/>
                <c:pt idx="0">
                  <c:v>33300.300000000003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'!$O$9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0694734875122976E-3"/>
                  <c:y val="0.301775591990783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'!$O$10</c:f>
              <c:numCache>
                <c:formatCode>#,##0.00</c:formatCode>
                <c:ptCount val="1"/>
                <c:pt idx="0">
                  <c:v>32250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'!$Q$9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173683718780744E-2"/>
                  <c:y val="0.308288734263966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'!$Q$10</c:f>
              <c:numCache>
                <c:formatCode>#,##0.00</c:formatCode>
                <c:ptCount val="1"/>
                <c:pt idx="0">
                  <c:v>33250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33829632"/>
        <c:axId val="33831168"/>
        <c:axId val="0"/>
      </c:bar3DChart>
      <c:catAx>
        <c:axId val="33829632"/>
        <c:scaling>
          <c:orientation val="minMax"/>
        </c:scaling>
        <c:delete val="1"/>
        <c:axPos val="b"/>
        <c:majorTickMark val="out"/>
        <c:minorTickMark val="none"/>
        <c:tickLblPos val="nextTo"/>
        <c:crossAx val="33831168"/>
        <c:crosses val="autoZero"/>
        <c:auto val="1"/>
        <c:lblAlgn val="ctr"/>
        <c:lblOffset val="100"/>
        <c:noMultiLvlLbl val="0"/>
      </c:catAx>
      <c:valAx>
        <c:axId val="33831168"/>
        <c:scaling>
          <c:orientation val="minMax"/>
          <c:min val="0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38296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2114285714285715"/>
          <c:y val="0.95402451833262514"/>
          <c:w val="0.74057142857142855"/>
          <c:h val="4.1050968947186968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800" b="1" i="0" baseline="0">
                <a:effectLst/>
              </a:rPr>
              <a:t>Доходы от продажи имущества</a:t>
            </a:r>
            <a:endParaRPr lang="ru-RU">
              <a:effectLst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5.1069283227310053E-2"/>
          <c:y val="2.2852917789982396E-2"/>
          <c:w val="0.84869658783816571"/>
          <c:h val="0.894601893232034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'по видам доходов '!$B$18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900241146342857E-3"/>
                  <c:y val="0.43133609910916715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'!$B$19</c:f>
              <c:numCache>
                <c:formatCode>General</c:formatCode>
                <c:ptCount val="1"/>
                <c:pt idx="0">
                  <c:v>7000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'!$D$18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8900241146342857E-3"/>
                  <c:y val="0.31645764055245429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'!$D$19</c:f>
              <c:numCache>
                <c:formatCode>0.0</c:formatCode>
                <c:ptCount val="1"/>
                <c:pt idx="0">
                  <c:v>6000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'!$F$18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7800482292685714E-3"/>
                  <c:y val="0.2644372064890371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'!$F$19</c:f>
              <c:numCache>
                <c:formatCode>General</c:formatCode>
                <c:ptCount val="1"/>
                <c:pt idx="0">
                  <c:v>5500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'!$H$18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3350361719515342E-3"/>
                  <c:y val="0.1625638564481785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'!$H$19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3972608"/>
        <c:axId val="33974144"/>
      </c:barChart>
      <c:catAx>
        <c:axId val="33972608"/>
        <c:scaling>
          <c:orientation val="minMax"/>
        </c:scaling>
        <c:delete val="1"/>
        <c:axPos val="b"/>
        <c:majorTickMark val="out"/>
        <c:minorTickMark val="none"/>
        <c:tickLblPos val="nextTo"/>
        <c:crossAx val="33974144"/>
        <c:crosses val="autoZero"/>
        <c:auto val="1"/>
        <c:lblAlgn val="ctr"/>
        <c:lblOffset val="100"/>
        <c:noMultiLvlLbl val="0"/>
      </c:catAx>
      <c:valAx>
        <c:axId val="33974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39726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634804811325628E-2"/>
          <c:y val="0.94335085149412201"/>
          <c:w val="0.86521739130434783"/>
          <c:h val="3.6065602639602526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/>
              <a:t>Доходы от продажи земельных участков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'по видам доходов '!$K$18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732080504983737E-3"/>
                  <c:y val="0.3530701754385964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'!$K$20</c:f>
              <c:numCache>
                <c:formatCode>General</c:formatCode>
                <c:ptCount val="1"/>
                <c:pt idx="0">
                  <c:v>2766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'!$M$18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1464161009967475E-3"/>
                  <c:y val="0.1118421052631579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'!$M$20</c:f>
              <c:numCache>
                <c:formatCode>0.0</c:formatCode>
                <c:ptCount val="1"/>
                <c:pt idx="0">
                  <c:v>1000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'!$O$18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0756228176744308E-2"/>
                  <c:y val="0.125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'!$O$20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'!$Q$18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2292832201993495E-2"/>
                  <c:y val="0.1337719298245614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'!$Q$20</c:f>
              <c:numCache>
                <c:formatCode>General</c:formatCode>
                <c:ptCount val="1"/>
                <c:pt idx="0">
                  <c:v>1000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37646720"/>
        <c:axId val="37648256"/>
        <c:axId val="0"/>
      </c:bar3DChart>
      <c:catAx>
        <c:axId val="37646720"/>
        <c:scaling>
          <c:orientation val="minMax"/>
        </c:scaling>
        <c:delete val="1"/>
        <c:axPos val="b"/>
        <c:majorTickMark val="out"/>
        <c:minorTickMark val="none"/>
        <c:tickLblPos val="nextTo"/>
        <c:crossAx val="37648256"/>
        <c:crosses val="autoZero"/>
        <c:auto val="1"/>
        <c:lblAlgn val="ctr"/>
        <c:lblOffset val="100"/>
        <c:noMultiLvlLbl val="0"/>
      </c:catAx>
      <c:valAx>
        <c:axId val="376482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376467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9.7222332110745019E-2"/>
          <c:y val="0.94195840776327955"/>
          <c:w val="0.73726935183981646"/>
          <c:h val="3.9801059482955474E-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algn="ctr">
              <a:defRPr/>
            </a:pPr>
            <a:r>
              <a:rPr lang="ru-RU" sz="1800" b="1" i="0" baseline="0">
                <a:effectLst/>
              </a:rPr>
              <a:t>Арендная плата за земельные участки, собственность на которые не разграничена</a:t>
            </a:r>
            <a:endParaRPr lang="ru-RU">
              <a:effectLst/>
            </a:endParaRPr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7.9826166745150362E-2"/>
          <c:y val="2.3788687913881449E-2"/>
          <c:w val="0.80793575085560698"/>
          <c:h val="0.913855128270666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'по видам доходов '!$B$27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7.1246815912477304E-3"/>
                  <c:y val="0.362105933742526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'!$B$28</c:f>
              <c:numCache>
                <c:formatCode>#,##0.00</c:formatCode>
                <c:ptCount val="1"/>
                <c:pt idx="0">
                  <c:v>42191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'!$D$27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4.2748089547486748E-3"/>
                  <c:y val="0.38996023633810578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'!$D$29</c:f>
              <c:numCache>
                <c:formatCode>#,##0.00</c:formatCode>
                <c:ptCount val="1"/>
                <c:pt idx="0">
                  <c:v>44320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'!$F$27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5.699745272998164E-3"/>
                  <c:y val="0.411386622950089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'!$F$31</c:f>
              <c:numCache>
                <c:formatCode>#,##0.00</c:formatCode>
                <c:ptCount val="1"/>
                <c:pt idx="0">
                  <c:v>46093.5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'!$H$27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9745542277467868E-3"/>
                  <c:y val="0.43281300956207336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'!$H$30</c:f>
              <c:numCache>
                <c:formatCode>#,##0.00</c:formatCode>
                <c:ptCount val="1"/>
                <c:pt idx="0">
                  <c:v>47937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33914880"/>
        <c:axId val="33916416"/>
      </c:barChart>
      <c:catAx>
        <c:axId val="33914880"/>
        <c:scaling>
          <c:orientation val="minMax"/>
        </c:scaling>
        <c:delete val="1"/>
        <c:axPos val="b"/>
        <c:majorTickMark val="out"/>
        <c:minorTickMark val="none"/>
        <c:tickLblPos val="nextTo"/>
        <c:crossAx val="33916416"/>
        <c:crosses val="autoZero"/>
        <c:auto val="1"/>
        <c:lblAlgn val="ctr"/>
        <c:lblOffset val="100"/>
        <c:noMultiLvlLbl val="0"/>
      </c:catAx>
      <c:valAx>
        <c:axId val="33916416"/>
        <c:scaling>
          <c:orientation val="minMax"/>
          <c:min val="0"/>
        </c:scaling>
        <c:delete val="0"/>
        <c:axPos val="l"/>
        <c:numFmt formatCode="#,##0.00" sourceLinked="1"/>
        <c:majorTickMark val="none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339148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7.9438516746760418E-2"/>
          <c:y val="0.95033380454512706"/>
          <c:w val="0.81886473705529983"/>
          <c:h val="3.5656401944894653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/>
              <a:t>Арендная плата за земельные участки, находящиеся в муниципальной собственности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'по видам доходов '!$K$27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059930424303794E-2"/>
                  <c:y val="9.7222234035947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'!$K$28</c:f>
              <c:numCache>
                <c:formatCode>#,##0.00</c:formatCode>
                <c:ptCount val="1"/>
                <c:pt idx="0">
                  <c:v>4800</c:v>
                </c:pt>
              </c:numCache>
            </c:numRef>
          </c:val>
        </c:ser>
        <c:ser>
          <c:idx val="1"/>
          <c:order val="1"/>
          <c:tx>
            <c:strRef>
              <c:f>'по видам доходов '!$M$27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856319360920597E-2"/>
                  <c:y val="9.72222340359475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'!$M$28</c:f>
              <c:numCache>
                <c:formatCode>#,##0.00</c:formatCode>
                <c:ptCount val="1"/>
                <c:pt idx="0">
                  <c:v>4800</c:v>
                </c:pt>
              </c:numCache>
            </c:numRef>
          </c:val>
        </c:ser>
        <c:ser>
          <c:idx val="2"/>
          <c:order val="2"/>
          <c:tx>
            <c:strRef>
              <c:f>'по видам доходов '!$O$27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8610833190149594E-2"/>
                  <c:y val="0.144753104009077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'!$O$28</c:f>
              <c:numCache>
                <c:formatCode>#,##0.00</c:formatCode>
                <c:ptCount val="1"/>
                <c:pt idx="0">
                  <c:v>5000</c:v>
                </c:pt>
              </c:numCache>
            </c:numRef>
          </c:val>
        </c:ser>
        <c:ser>
          <c:idx val="3"/>
          <c:order val="3"/>
          <c:tx>
            <c:strRef>
              <c:f>'по видам доходов '!$Q$27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509027658457995E-2"/>
                  <c:y val="0.170679033085330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'по видам доходов '!$Q$28</c:f>
              <c:numCache>
                <c:formatCode>#,##0.00</c:formatCode>
                <c:ptCount val="1"/>
                <c:pt idx="0">
                  <c:v>5200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65435904"/>
        <c:axId val="65445888"/>
        <c:axId val="0"/>
      </c:bar3DChart>
      <c:catAx>
        <c:axId val="65435904"/>
        <c:scaling>
          <c:orientation val="minMax"/>
        </c:scaling>
        <c:delete val="1"/>
        <c:axPos val="b"/>
        <c:majorTickMark val="out"/>
        <c:minorTickMark val="none"/>
        <c:tickLblPos val="nextTo"/>
        <c:crossAx val="65445888"/>
        <c:crosses val="autoZero"/>
        <c:auto val="1"/>
        <c:lblAlgn val="ctr"/>
        <c:lblOffset val="100"/>
        <c:noMultiLvlLbl val="0"/>
      </c:catAx>
      <c:valAx>
        <c:axId val="65445888"/>
        <c:scaling>
          <c:orientation val="minMax"/>
        </c:scaling>
        <c:delete val="0"/>
        <c:axPos val="l"/>
        <c:majorGridlines/>
        <c:numFmt formatCode="#,##0.00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654359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0864492178653998"/>
          <c:y val="0.950981909629528"/>
          <c:w val="0.78387895181471312"/>
          <c:h val="3.9215748850702184E-2"/>
        </c:manualLayout>
      </c:layout>
      <c:overlay val="0"/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245" cy="49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430" y="0"/>
            <a:ext cx="2945245" cy="49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632" y="4716247"/>
            <a:ext cx="4986412" cy="4466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493"/>
            <a:ext cx="2945245" cy="49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defTabSz="925513">
              <a:defRPr kumimoji="0"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430" y="9432493"/>
            <a:ext cx="2945245" cy="495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8" rIns="92738" bIns="46368" numCol="1" anchor="b" anchorCtr="0" compatLnSpc="1">
            <a:prstTxWarp prst="textNoShape">
              <a:avLst/>
            </a:prstTxWarp>
          </a:bodyPr>
          <a:lstStyle>
            <a:lvl1pPr algn="r" defTabSz="925513">
              <a:defRPr kumimoji="0" sz="1200">
                <a:latin typeface="Times New Roman" pitchFamily="18" charset="0"/>
              </a:defRPr>
            </a:lvl1pPr>
          </a:lstStyle>
          <a:p>
            <a:fld id="{EE02402B-37A0-4BD1-95C2-6BDB902C032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7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2173288"/>
            <a:ext cx="4954588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429000"/>
            <a:ext cx="4953000" cy="186848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623E877-93BB-4664-B463-9AB07FABC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2060F7-E6FC-47C8-B2AD-A38679CDF6A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13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71450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370013" y="381000"/>
            <a:ext cx="4992687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E117CB-03F1-4CEF-AC0A-BA334B5A5C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939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86250D-5EEC-41AD-B109-A426CC5D57F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86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F6618-297B-458F-B45B-27C5E4121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999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D674-0736-41BC-B791-A7A5EC8D827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655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E28D3F-0832-4BCE-BAE4-354837E77C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11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4D9D5-2BD1-4E25-AD0D-0B593AF30CE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224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6E088-4096-40E7-9FD2-7D9D00F8634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08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AC7E24-BC98-4C3D-B90E-AC55CC40570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270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216A81-23AF-4C0F-9E6D-D11C33FEF3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02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81000"/>
            <a:ext cx="68595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676400"/>
            <a:ext cx="6858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326188"/>
            <a:ext cx="190500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24600"/>
            <a:ext cx="28956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ru-RU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324600"/>
            <a:ext cx="1905000" cy="37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/>
            </a:lvl1pPr>
          </a:lstStyle>
          <a:p>
            <a:fld id="{32537620-4EBE-4C13-A988-F6E139EBCF1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2477553"/>
            <a:ext cx="8208912" cy="229932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Бюджет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Ейского городского поселения Ейского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района на 2019 год и на плановый период 2020-2021 годов</a:t>
            </a:r>
            <a:endParaRPr lang="ru-RU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8" name="Picture 4" descr="D:\Мои документы\Мои рисунки\герб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16632"/>
            <a:ext cx="142398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5199220"/>
              </p:ext>
            </p:extLst>
          </p:nvPr>
        </p:nvGraphicFramePr>
        <p:xfrm>
          <a:off x="115660" y="465364"/>
          <a:ext cx="8912679" cy="5927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477610" y="489857"/>
          <a:ext cx="8188779" cy="5878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5655273"/>
              </p:ext>
            </p:extLst>
          </p:nvPr>
        </p:nvGraphicFramePr>
        <p:xfrm>
          <a:off x="144235" y="513669"/>
          <a:ext cx="8855529" cy="583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5826305"/>
              </p:ext>
            </p:extLst>
          </p:nvPr>
        </p:nvGraphicFramePr>
        <p:xfrm>
          <a:off x="429985" y="514350"/>
          <a:ext cx="8284029" cy="5829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033462" y="1209675"/>
          <a:ext cx="7077075" cy="443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6062298"/>
              </p:ext>
            </p:extLst>
          </p:nvPr>
        </p:nvGraphicFramePr>
        <p:xfrm>
          <a:off x="433387" y="624568"/>
          <a:ext cx="8277225" cy="5608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0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7376172"/>
              </p:ext>
            </p:extLst>
          </p:nvPr>
        </p:nvGraphicFramePr>
        <p:xfrm>
          <a:off x="-81643" y="593952"/>
          <a:ext cx="9307286" cy="5670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0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423862" y="593952"/>
          <a:ext cx="8296275" cy="5670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0065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3938332"/>
              </p:ext>
            </p:extLst>
          </p:nvPr>
        </p:nvGraphicFramePr>
        <p:xfrm>
          <a:off x="179512" y="548680"/>
          <a:ext cx="9303204" cy="5695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999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030773"/>
              </p:ext>
            </p:extLst>
          </p:nvPr>
        </p:nvGraphicFramePr>
        <p:xfrm>
          <a:off x="683568" y="692696"/>
          <a:ext cx="7920880" cy="232277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563778"/>
                <a:gridCol w="2042433"/>
                <a:gridCol w="1314669"/>
              </a:tblGrid>
              <a:tr h="886876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РАСПРЕДЕЛЕНИЕ БЮДЖЕТНЫХ АССИГНОВАНИЙ ПО МУНИЦИПАЛЬНЫМ ПРОГРАММАМ  И НЕПРОГРАММНЫМ НАПРАВЛЕНИЯМ ДЕЯТЕЛЬНОСТИ</a:t>
                      </a:r>
                      <a:endParaRPr lang="ru-RU" sz="1400" b="1" i="0" u="none" strike="noStrike" dirty="0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79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Наименование показателя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2019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Удельный вес в общем объеме, %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</a:tr>
              <a:tr h="239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Расходы местного бюджета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426 873,70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100,00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</a:tr>
              <a:tr h="239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Расходы на реализацию муниципальных программ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348 881,60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81,73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</a:tr>
              <a:tr h="23931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Непрограммные расходы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>
                          <a:effectLst/>
                        </a:rPr>
                        <a:t>77 992,10</a:t>
                      </a:r>
                      <a:endParaRPr lang="ru-RU" sz="1400" b="0" i="0" u="none" strike="noStrike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18,27</a:t>
                      </a:r>
                      <a:endParaRPr lang="ru-RU" sz="1400" b="0" i="0" u="none" strike="noStrike" dirty="0">
                        <a:effectLst/>
                        <a:latin typeface="Arial"/>
                      </a:endParaRPr>
                    </a:p>
                  </a:txBody>
                  <a:tcPr marL="14078" marR="14078" marT="14078" marB="0" anchor="b"/>
                </a:tc>
              </a:tr>
            </a:tbl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6771324"/>
              </p:ext>
            </p:extLst>
          </p:nvPr>
        </p:nvGraphicFramePr>
        <p:xfrm>
          <a:off x="1475656" y="3356992"/>
          <a:ext cx="5789604" cy="3289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03891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092720"/>
              </p:ext>
            </p:extLst>
          </p:nvPr>
        </p:nvGraphicFramePr>
        <p:xfrm>
          <a:off x="-1" y="1556792"/>
          <a:ext cx="9144002" cy="375037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2775789"/>
                <a:gridCol w="1196197"/>
                <a:gridCol w="1426234"/>
                <a:gridCol w="1426234"/>
                <a:gridCol w="1226869"/>
                <a:gridCol w="1092679"/>
              </a:tblGrid>
              <a:tr h="23556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Основные характеристики местного бюджета на 2019 - 2021 годы</a:t>
                      </a:r>
                      <a:endParaRPr lang="ru-RU" sz="20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34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 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>
                          <a:effectLst/>
                        </a:rPr>
                        <a:t>(тыс. рублей)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b"/>
                </a:tc>
              </a:tr>
              <a:tr h="24498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Показатель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2017 год (отчет)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2018 год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Бюджет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2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(Решение                    № 60/4 от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3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22.11.2018 года)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2019 год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2020 год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2021 год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3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Доходы, всего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559 707,10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498 006,10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406 873,70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406 158,60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414 698,40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</a:rPr>
                        <a:t>Налоговые доходы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279242,3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259 320,50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282 566,70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288 775,30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297 349,90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Неналоговые доходы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132320,6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127 900,10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115 506,90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117 370,90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117 336,10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Безвозмездные поступления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148144,2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110 785,50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8 800,10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12,40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12,40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Расходы, всего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603 984,5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547 593,6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426 873,70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406 158,60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414 698,40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24734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Дефицит (–)/ профицит (+)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-44 277,4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-49 587,5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-20 000,00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  <a:tr h="4829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>
                          <a:effectLst/>
                        </a:rPr>
                        <a:t>Источники финансирования дефицита краевого бюджета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44 277,4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49 587,5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20 000,00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</a:rPr>
                        <a:t>0,00</a:t>
                      </a:r>
                      <a:endParaRPr lang="ru-RU" sz="1000" b="0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8733" marR="8733" marT="8733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95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8351939"/>
              </p:ext>
            </p:extLst>
          </p:nvPr>
        </p:nvGraphicFramePr>
        <p:xfrm>
          <a:off x="2195736" y="151662"/>
          <a:ext cx="4724539" cy="6589706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2722140"/>
                <a:gridCol w="1218243"/>
                <a:gridCol w="784156"/>
              </a:tblGrid>
              <a:tr h="48423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Расходы на реализацию муниципальных программ (</a:t>
                      </a:r>
                      <a:r>
                        <a:rPr lang="ru-RU" sz="1600" u="none" strike="noStrike" dirty="0" err="1">
                          <a:effectLst/>
                        </a:rPr>
                        <a:t>тыс.руб</a:t>
                      </a:r>
                      <a:r>
                        <a:rPr lang="ru-RU" sz="1600" u="none" strike="noStrike" dirty="0">
                          <a:effectLst/>
                        </a:rPr>
                        <a:t>.)</a:t>
                      </a:r>
                      <a:endParaRPr lang="ru-RU" sz="1600" b="1" i="1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</a:rPr>
                        <a:t>2019 год</a:t>
                      </a:r>
                      <a:endParaRPr lang="ru-RU" sz="1600" b="1" i="1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ctr"/>
                </a:tc>
              </a:tr>
              <a:tr h="150516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ВСЕГО: </a:t>
                      </a:r>
                      <a:endParaRPr lang="ru-RU" sz="900" b="1" i="1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348 881,60</a:t>
                      </a:r>
                      <a:endParaRPr lang="ru-RU" sz="900" b="1" i="1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1505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в том числе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Муниципальная программа Ейского городского поселения Ейского района "Социальная поддержка отдельных категорий граждан" 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7 108,70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5762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"Комплексное развитие архитектуры, землеустройства и транспорта"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 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8 300,10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"Обеспечение безопасности населения"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16 631,70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"Развитие жилищно-коммунального хозяйства"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143 598,30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5862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"Социально-экономическое и территориальное развитие Ейского городского поселения Ейского района"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5 919,40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5862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"Повышение эффективности управления муниципальной собственностью"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7 854,60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"Развитие гражданского общества"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1 740,00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29310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"Доступная среда"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1 120,00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effectLst/>
                        </a:rPr>
                        <a:t>Муниципальная программа Ейского городского поселения Ейского </a:t>
                      </a:r>
                      <a:r>
                        <a:rPr lang="ru-RU" sz="900" u="none" strike="noStrike" dirty="0" err="1">
                          <a:effectLst/>
                        </a:rPr>
                        <a:t>районаа</a:t>
                      </a:r>
                      <a:r>
                        <a:rPr lang="ru-RU" sz="900" u="none" strike="noStrike" dirty="0">
                          <a:effectLst/>
                        </a:rPr>
                        <a:t> "Развитие культуры и молодежной политики" 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119 609,50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43965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"Развитие санаторно-курортного и туристического комплекса" 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300,00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69654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"Развитие, содержание улично-дорожной сети и обеспечение безопасности дорожного движения"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>
                          <a:effectLst/>
                        </a:rPr>
                        <a:t>36 599,30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  <a:tr h="20976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Муниципальная программа Ейского городского поселения Ейского района "Формирование современной городской среды"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>
                          <a:effectLst/>
                        </a:rPr>
                        <a:t> </a:t>
                      </a:r>
                      <a:endParaRPr lang="ru-RU" sz="900" b="0" i="0" u="none" strike="noStrike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effectLst/>
                        </a:rPr>
                        <a:t>100,00</a:t>
                      </a:r>
                      <a:endParaRPr lang="ru-RU" sz="900" b="0" i="0" u="none" strike="noStrike" dirty="0">
                        <a:effectLst/>
                        <a:latin typeface="Arial"/>
                      </a:endParaRPr>
                    </a:p>
                  </a:txBody>
                  <a:tcPr marL="6661" marR="6661" marT="6661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70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53084" y="4313411"/>
            <a:ext cx="2013192" cy="1145533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жильем молодых семей </a:t>
            </a:r>
            <a:r>
              <a:rPr lang="ru-RU" sz="14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 -  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3 408,7 </a:t>
            </a:r>
            <a:r>
              <a:rPr lang="ru-RU" sz="14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тыс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996952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/>
              <a:t>Программа направлена на создание условий для улучшения качества жизни участников и инвалидов Великой отечественной войны, одиноких тружеников тыла; поддержку молодых семей в решении жилищной проблемы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140" y="5157192"/>
            <a:ext cx="3312368" cy="1296144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Выплата пенсий за выслугу лет лицам, замещавшим муниципальные должности и должности муниципальной </a:t>
            </a:r>
            <a:r>
              <a:rPr lang="ru-RU" sz="14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службы - </a:t>
            </a:r>
            <a:r>
              <a:rPr lang="ru-RU" sz="14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3000 ,0 тыс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94644" y="4293096"/>
            <a:ext cx="2232248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Оказание социальной поддержки ветеранам </a:t>
            </a:r>
            <a:r>
              <a:rPr lang="ru-RU" sz="14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ВОВ - </a:t>
            </a: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700,0 тыс. руб.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68885" y="404664"/>
            <a:ext cx="4896544" cy="1162408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СОЦИАЛЬНАЯ ПОДДЕРЖКА ОТДЕЛЬНЫХ КАТЕГОРИЙ ГРАЖДАН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8314" y="1989375"/>
            <a:ext cx="82153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Мероприятия программы на 2019 год - 7 108,7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0312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3180162"/>
            <a:ext cx="2013192" cy="1779885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Обеспечение деятельности Управления архитектуры и градостроительства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5 196,7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972" y="1916832"/>
            <a:ext cx="8057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Программа направлена на повышение уровня транспортного обслуживания населения, эффективное управление земельными ресурсами и рациональное использование земельных участков, организацию разработки документов территориального планирования, подготовку градостроительной и землеустроительной документации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1428" y="3180161"/>
            <a:ext cx="2376264" cy="1779885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в области архитектуры и градостроительства-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1 503,4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59992" y="191096"/>
            <a:ext cx="4464496" cy="1008112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КОМПЛЕКСНОЕ РАЗВИТИЕ АРХИТЕКТУРЫ, ЗЕМЛЕУСТРОЙСТВА И ТРАНСПОРТА </a:t>
            </a:r>
            <a:endParaRPr lang="ru-RU" sz="14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5373216"/>
            <a:ext cx="2194644" cy="115212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Мероприятия по землеустройству и землепользованию - 300,0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479847"/>
            <a:ext cx="89289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/>
              <a:t>Мероприятия программы на 2019 год -   8 300,1   тыс. руб.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82964" y="5373216"/>
            <a:ext cx="2194644" cy="1152128"/>
          </a:xfrm>
          <a:prstGeom prst="rect">
            <a:avLst/>
          </a:prstGeom>
          <a:ln/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пассажирского автотранспорта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300 тыс. руб.</a:t>
            </a:r>
            <a:endParaRPr lang="ru-RU" sz="12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1329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2480776"/>
            <a:ext cx="2306464" cy="25132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Выполнение муниципального задания МБУ "Служба спасения города Ейска"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 оказанию 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услуг по организации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аварийно-спасательных 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 и мероприятий, проведение мероприятий профилактического характера и </a:t>
            </a:r>
            <a:r>
              <a:rPr lang="ru-RU" sz="1000" b="1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</a:t>
            </a: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спасательных постов в местах массового отдыха людей на водных объектах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- 15 781,7 тыс. руб.</a:t>
            </a:r>
            <a:endParaRPr lang="ru-RU" sz="10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3784" y="1639989"/>
            <a:ext cx="80579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</a:t>
            </a:r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</a:rPr>
              <a:t>является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</a:rPr>
              <a:t>повышение уровня защиты населения и территории города от чрезвычайных ситуация природного и техногенного характера за счет снижения рисков и смягчения последствий аварий, катастроф и стихийных бедствий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12578" y="5094440"/>
            <a:ext cx="2504380" cy="15313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мероприятия, связанные с национальной безопасностью и правоохранительной деятельностью - 50,0 </a:t>
            </a:r>
            <a:r>
              <a:rPr lang="ru-RU" sz="1200" b="1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371896" y="2791316"/>
            <a:ext cx="2304256" cy="18921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Подготовка населения и организаций к действиям в чрезвычайной ситуации в мирное время (создание материальных запасов, средств индивидуальной защиты) - 100,0 тыс. руб.</a:t>
            </a:r>
            <a:endParaRPr lang="ru-RU" sz="12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5312" y="188640"/>
            <a:ext cx="3816424" cy="9153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НАСЕЛЕНИЯ</a:t>
            </a:r>
            <a:endParaRPr lang="ru-RU" sz="16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2140" y="5301208"/>
            <a:ext cx="2378736" cy="720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безопасности на воде - 100,0 тыс. руб.</a:t>
            </a:r>
            <a:endParaRPr lang="ru-RU" sz="14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3548" y="5173474"/>
            <a:ext cx="2306464" cy="15313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Прогнозирование, снижение рисков и смягчение последствий ЧС природного и техногенного характера - 200,0 тыс. руб.</a:t>
            </a:r>
            <a:endParaRPr lang="ru-RU" sz="1400" b="1" dirty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96752"/>
            <a:ext cx="89827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/>
              <a:t>Мероприятия программы на 2019 год - 16 631,7 тыс. руб.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520652" y="2594096"/>
            <a:ext cx="2088232" cy="17677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Предупреждение и ликвидация последствий чрезвычайных ситуаций природного и техногенного характера - 400,0 тыс. руб.</a:t>
            </a:r>
            <a:endParaRPr lang="ru-RU" sz="1200" b="1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311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496" y="1834962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Финансовое обеспечение управленческих функций жилищно-коммунального хозяйства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22 214,3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48260" y="95444"/>
            <a:ext cx="4536504" cy="653182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</a:t>
            </a:r>
            <a:r>
              <a:rPr lang="ru-RU" sz="16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ЖИЛИЩНО-КОММУНАЛЬНОГО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ХОЗЯЙСТВА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05273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является создание безопасных и благоприятных условий проживания жителям города, повышение качества реформирования жилищно-коммунального хозяйства, обеспечение экономного, бесперебойного и качественного снабжения жителей города коммунальными услугами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63982" y="755412"/>
            <a:ext cx="8648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/>
              <a:t>Мероприятия программы на </a:t>
            </a:r>
            <a:r>
              <a:rPr lang="ru-RU" sz="1800" b="1" dirty="0" smtClean="0"/>
              <a:t>2019 </a:t>
            </a:r>
            <a:r>
              <a:rPr lang="ru-RU" sz="1800" b="1" dirty="0" smtClean="0"/>
              <a:t>год - </a:t>
            </a:r>
            <a:r>
              <a:rPr lang="ru-RU" sz="1800" b="1" dirty="0"/>
              <a:t>143 598,3тыс</a:t>
            </a:r>
            <a:r>
              <a:rPr lang="ru-RU" sz="1800" b="1" dirty="0" smtClean="0"/>
              <a:t>. руб.</a:t>
            </a:r>
            <a:endParaRPr lang="ru-RU" sz="18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865784" y="1835167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сетей теплоснабжения -   830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471592" y="1835167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сетей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водоснабжения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и водоотведения - 1800,0 </a:t>
            </a:r>
            <a:r>
              <a:rPr lang="ru-RU" sz="10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304460" y="1844543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ремонт муниципального жилищного фонда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100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671392" y="1835167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электросетевого хозяйства - 51,0              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5496" y="3529354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Прочее благоустройство городских территорий -            2 796,3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865784" y="3529559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Формирование фонда капитального ремонта общего имущества многоквартирных домов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1 308,7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471592" y="3529559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Озеленение                          - 15 000,0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304460" y="3538935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Приобретение и содержание в порядке малых архитектурных форм города -                                1 824,8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71392" y="3529559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Приобретение жилья для муниципальных нужд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9 926,0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916" y="5219824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Уличное освещение (электроэнергия уличного освещения и техническое обслуживание сетей уличного освещения)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42 540,5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638724" y="5219824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Содержание мест захоронения (санитарная уборка территорий кладбища) - 1 506,3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471592" y="5229200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ритуальных услуг - 300,0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838524" y="5219824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Санитарное содержание городских территорий                    -  43 300,4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04460" y="5219823"/>
            <a:ext cx="1728192" cy="1296425"/>
          </a:xfrm>
          <a:prstGeom prst="rect">
            <a:avLst/>
          </a:prstGeom>
          <a:solidFill>
            <a:schemeClr val="accent3">
              <a:lumMod val="75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мероприятия программы 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661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8584" y="4375261"/>
            <a:ext cx="2044016" cy="1635869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Строительство  и расширение объектов коммунальной инфраструктуры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/>
                </a:solidFill>
                <a:ea typeface="Calibri"/>
                <a:cs typeface="Times New Roman"/>
              </a:rPr>
              <a:t>4 269,0 тыс. руб.</a:t>
            </a:r>
            <a:endParaRPr lang="ru-RU" sz="10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71764" y="5075026"/>
            <a:ext cx="3024336" cy="93610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Прочие мероприятия программы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solidFill>
                  <a:schemeClr val="tx1"/>
                </a:solidFill>
                <a:ea typeface="Calibri"/>
                <a:cs typeface="Times New Roman"/>
              </a:rPr>
              <a:t>350,4 тыс. руб.</a:t>
            </a:r>
            <a:endParaRPr lang="ru-RU" sz="14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6180" y="4714986"/>
            <a:ext cx="2232248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Развитие территориального </a:t>
            </a:r>
            <a:r>
              <a:rPr lang="ru-RU" sz="1200" dirty="0" smtClean="0">
                <a:solidFill>
                  <a:schemeClr val="tx1"/>
                </a:solidFill>
                <a:ea typeface="Calibri"/>
                <a:cs typeface="Times New Roman"/>
              </a:rPr>
              <a:t>общественного </a:t>
            </a: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самоуправления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/>
                </a:solidFill>
                <a:ea typeface="Calibri"/>
                <a:cs typeface="Times New Roman"/>
              </a:rPr>
              <a:t>1 300,0 тыс. руб.</a:t>
            </a:r>
            <a:endParaRPr lang="ru-RU" sz="12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84808" y="404664"/>
            <a:ext cx="5184576" cy="1296144"/>
          </a:xfrm>
          <a:prstGeom prst="rect">
            <a:avLst/>
          </a:prstGeom>
          <a:solidFill>
            <a:srgbClr val="FFCC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/>
                </a:solidFill>
                <a:ea typeface="Calibri"/>
                <a:cs typeface="Times New Roman"/>
              </a:rPr>
              <a:t>СОЦИАЛЬНО-ЭКОНОМИЧЕСКОЕ И ТЕРРИТОРИАЛЬНОЕ РАЗВИТИЕ ЕЙСКОГО ГОРОДСКОГО ПОСЕЛЕНИЯ ЕЙСКОГО РАЙОНА </a:t>
            </a:r>
            <a:endParaRPr lang="ru-RU" sz="1600" dirty="0" smtClean="0">
              <a:solidFill>
                <a:schemeClr val="tx1"/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592" y="2780928"/>
            <a:ext cx="65766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Программа направлена на повышение уровня жизни населения  посредством строительства и развития инженерной инфраструктуры города, развития инициативы граждан по непосредственному решению вопросов местного значения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56667" y="1844824"/>
            <a:ext cx="8568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Расходы на 2019 год - 5 919,4 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697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504" y="3447091"/>
            <a:ext cx="2013192" cy="1779885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деятельности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управления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имущественных и земельных отношений администрации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5 854,6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3652957"/>
            <a:ext cx="2664296" cy="1368152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Поступление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имущества, составляющего имущество казны, его содержание и обслуживание -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600,0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43352" y="3652956"/>
            <a:ext cx="2504376" cy="2152307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Мероприятия, связанные с управлением муниципальным имуществом (оценка недвижимости, признание прав и регулирование отношений, касающихся муниципальной собственности)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1 100,0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00908" y="210400"/>
            <a:ext cx="4104456" cy="129614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ПОВЫШЕНИЕ ЭФФЕКТИВНОСТИ УПРАВЛЕНИЯ МУНИЦИПАЛЬНОЙ СОБСТВЕННОСТЬЮ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5269304"/>
            <a:ext cx="2232248" cy="1255004"/>
          </a:xfrm>
          <a:prstGeom prst="rect">
            <a:avLst/>
          </a:prstGeom>
          <a:solidFill>
            <a:srgbClr val="33CC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Прочие обязательства муниципального образования (в том числе оплата судебных решений, предъявляемых к казне поселения) - 300,0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3952" y="2800760"/>
            <a:ext cx="5598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задачами данной программы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являются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повышение результативности и эффективности управления, использования и распоряжения муниципальной собственностью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8544" y="1700808"/>
            <a:ext cx="8789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Расход на 2019 год - 7 854,6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3711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95536" y="3744636"/>
            <a:ext cx="1944216" cy="147619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Финансовая поддержка хуторских казачьих обществ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150,0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00936" y="4125280"/>
            <a:ext cx="2232248" cy="1095554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Взаимодействие со средствами массовой информации по информированию населения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530,0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00936" y="5589240"/>
            <a:ext cx="2232248" cy="116240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Поддержка деятельности общественных организаций 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260,0 тыс. руб.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253916"/>
            <a:ext cx="3120416" cy="1008112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ГРАЖДАНСКОГО ОБЩЕСТВА</a:t>
            </a:r>
            <a:endParaRPr lang="ru-RU" sz="16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33928" y="3744636"/>
            <a:ext cx="2232248" cy="1476198"/>
          </a:xfrm>
          <a:prstGeom prst="rect">
            <a:avLst/>
          </a:prstGeom>
          <a:solidFill>
            <a:srgbClr val="CC66FF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Обеспечение условий для развития физической культуры и массового спорта,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проведения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официальных физкультурно-оздоровительных и спортивных мероприятий </a:t>
            </a:r>
            <a:r>
              <a:rPr lang="ru-RU" sz="10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                       - 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800,0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88256" y="2878146"/>
            <a:ext cx="5598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50000"/>
                  </a:schemeClr>
                </a:solidFill>
              </a:rPr>
              <a:t>Основной целью программы является развитие в городе институтов гражданского общества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501029"/>
            <a:ext cx="87624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Расход на 2019 год - 1 740,0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40114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483768" y="548680"/>
            <a:ext cx="4608512" cy="864096"/>
          </a:xfrm>
          <a:prstGeom prst="rect">
            <a:avLst/>
          </a:prstGeom>
          <a:solidFill>
            <a:srgbClr val="0099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ДОСТУПНАЯ СРЕДА</a:t>
            </a:r>
            <a:endParaRPr lang="ru-RU" sz="18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8940" y="3140968"/>
            <a:ext cx="66247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Основными задачами </a:t>
            </a:r>
            <a:r>
              <a:rPr lang="ru-RU" sz="1400" dirty="0" smtClean="0"/>
              <a:t>программы являются: повышение </a:t>
            </a:r>
            <a:r>
              <a:rPr lang="ru-RU" sz="1400" dirty="0"/>
              <a:t>уровня и качества жизни инвалидов, формирование условий для беспрепятственного доступа к приоритетным объектам и услугам </a:t>
            </a:r>
            <a:r>
              <a:rPr lang="ru-RU" sz="1400" dirty="0" smtClean="0"/>
              <a:t>для инвалидов </a:t>
            </a:r>
            <a:r>
              <a:rPr lang="ru-RU" sz="1400" dirty="0"/>
              <a:t>и других маломобильных групп населения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0828" y="1700808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Расходы на 2019 год - 1 120,0 тыс. руб.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65144" y="4581128"/>
            <a:ext cx="2952327" cy="861774"/>
          </a:xfrm>
          <a:prstGeom prst="rect">
            <a:avLst/>
          </a:prstGeom>
          <a:solidFill>
            <a:schemeClr val="accent6">
              <a:lumMod val="5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000" dirty="0"/>
              <a:t>Формирование условий для беспрепятственного доступа маломобильных групп населения к объектам  и услугам в приоритетных сферах жизнедеятельности - 1120,0 </a:t>
            </a:r>
            <a:r>
              <a:rPr lang="ru-RU" sz="1000" dirty="0" err="1"/>
              <a:t>тыс.руб</a:t>
            </a:r>
            <a:r>
              <a:rPr lang="ru-RU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843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3004" y="3275089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Пожарная безопасность учреждений культуры и молодежной политики - 1 550 </a:t>
            </a:r>
            <a:r>
              <a:rPr lang="ru-RU" sz="10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 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2704" y="213285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Основными целями данной программы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являются: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сохранение и развитие культуры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города;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расширение доступа различных категорий населения к культурным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ценностям;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сохранение историко-культурного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наследия;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развитие молодежной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</a:rPr>
              <a:t>политики;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</a:rPr>
              <a:t>укрепление материально-технической базы учреждений культуры и молодежной политики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70610" y="1411988"/>
            <a:ext cx="58614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Расходы: 2019 год - 119 </a:t>
            </a:r>
            <a:r>
              <a:rPr lang="ru-RU" dirty="0" smtClean="0"/>
              <a:t>609,5 тыс</a:t>
            </a:r>
            <a:r>
              <a:rPr lang="ru-RU" dirty="0"/>
              <a:t>. руб.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975144" y="322266"/>
            <a:ext cx="5193712" cy="86409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РАЗВИТИЕ КУЛЬТУРЫ И МОЛОДЕЖНОЙ ПОЛИТИКИ</a:t>
            </a:r>
            <a:endParaRPr lang="ru-RU" sz="18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3275088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Содействие в трудоустройстве молодежи - 1 205,0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3275089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праздничных мероприятий и памятных дат (общегородские мероприятия), участие в конкурсах 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6 500,0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4008" y="3275089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Проведение мероприятий молодёжной политики  - 600,0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5035648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Расходы на обеспечение деятельности (оказание услуг) муниципальных учреждений - 88 235,1 </a:t>
            </a:r>
            <a:r>
              <a:rPr lang="ru-RU" sz="10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188028" y="5013448"/>
            <a:ext cx="3600400" cy="1377776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Реализация прочих мероприятий в области культуры (пополнение библиотечного фонда, проведение ремонтных работ, укрепление материально-технической базы учреждений культуры и молодёжной политики) -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19 019,4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3808" y="5035648"/>
            <a:ext cx="2088232" cy="1378047"/>
          </a:xfrm>
          <a:prstGeom prst="rect">
            <a:avLst/>
          </a:prstGeom>
          <a:solidFill>
            <a:srgbClr val="FFFF66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Организация работы с молодёжью - 2 500,0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7878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426664" y="559453"/>
          <a:ext cx="8290672" cy="5739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555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03648" y="476672"/>
            <a:ext cx="6552728" cy="1008112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 </a:t>
            </a:r>
            <a:r>
              <a:rPr lang="ru-RU" sz="20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САНАТОРНО-КУРОРТНОГО </a:t>
            </a: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И ТУРИСТИЧЕСКОГО КОМПЛЕКСА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7360" y="3212976"/>
            <a:ext cx="698477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Основными задачами программы </a:t>
            </a:r>
            <a:r>
              <a:rPr lang="ru-RU" sz="1400" dirty="0" smtClean="0"/>
              <a:t>являются: </a:t>
            </a:r>
            <a:r>
              <a:rPr lang="ru-RU" sz="1400" dirty="0"/>
              <a:t>комплексное развитие санаторно-курортного и туристического комплекса на территории города, создание условий для повышения инвестиционной привлекательности города, увеличение объема услуг, оказываемых организациями санаторно-курортного и туристического комплекса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204864"/>
            <a:ext cx="8388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Расходы на 2019 год - 300,0 тыс.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08766" y="4861644"/>
            <a:ext cx="2142492" cy="1440441"/>
          </a:xfrm>
          <a:prstGeom prst="rect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 smtClean="0">
                <a:solidFill>
                  <a:schemeClr val="bg1"/>
                </a:solidFill>
                <a:ea typeface="Calibri"/>
                <a:cs typeface="Times New Roman"/>
              </a:rPr>
              <a:t>Реализации </a:t>
            </a:r>
            <a:r>
              <a:rPr lang="ru-RU" sz="1200" dirty="0">
                <a:solidFill>
                  <a:schemeClr val="bg1"/>
                </a:solidFill>
                <a:ea typeface="Calibri"/>
                <a:cs typeface="Times New Roman"/>
              </a:rPr>
              <a:t>мероприятий муниципальной программы - 300,0 </a:t>
            </a:r>
            <a:r>
              <a:rPr lang="ru-RU" sz="1200" dirty="0" err="1" smtClean="0">
                <a:solidFill>
                  <a:schemeClr val="bg1"/>
                </a:solidFill>
                <a:ea typeface="Calibri"/>
                <a:cs typeface="Times New Roman"/>
              </a:rPr>
              <a:t>тыс.руб</a:t>
            </a:r>
            <a:r>
              <a:rPr lang="ru-RU" sz="1200" dirty="0" smtClean="0">
                <a:solidFill>
                  <a:schemeClr val="bg1"/>
                </a:solidFill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69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58380" y="539056"/>
            <a:ext cx="6552728" cy="1008112"/>
          </a:xfrm>
          <a:prstGeom prst="rect">
            <a:avLst/>
          </a:prstGeom>
          <a:solidFill>
            <a:srgbClr val="FF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РАЗВИТИЕ, СОДЕРЖАНИЕ </a:t>
            </a:r>
            <a:r>
              <a:rPr lang="ru-RU" sz="2000" b="1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УЛИЧНО-ДОРОЖНОЙ </a:t>
            </a: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СЕТИ  И ОБЕСПЕЧЕНИЕ БЕЗОПАСНОСТИ ДОРОЖНОГО ДВИЖЕНИЯ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42356" y="2780928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Основными задачами программы </a:t>
            </a:r>
            <a:r>
              <a:rPr lang="ru-RU" sz="1200" dirty="0" smtClean="0"/>
              <a:t>являются: </a:t>
            </a:r>
            <a:r>
              <a:rPr lang="ru-RU" sz="1200" dirty="0"/>
              <a:t>сокращение количества дорожно-транспортных </a:t>
            </a:r>
            <a:r>
              <a:rPr lang="ru-RU" sz="1200" dirty="0" smtClean="0"/>
              <a:t>происшествий; </a:t>
            </a:r>
            <a:r>
              <a:rPr lang="ru-RU" sz="1200" dirty="0"/>
              <a:t>снижение ущерба от дорожно-транспортных </a:t>
            </a:r>
            <a:r>
              <a:rPr lang="ru-RU" sz="1200" dirty="0" smtClean="0"/>
              <a:t>происшествий; </a:t>
            </a:r>
            <a:r>
              <a:rPr lang="ru-RU" sz="1200" dirty="0"/>
              <a:t>проведение мероприятий, связанных с предупреждением дорожно-транспортных </a:t>
            </a:r>
            <a:r>
              <a:rPr lang="ru-RU" sz="1200" dirty="0" smtClean="0"/>
              <a:t>происшествий; </a:t>
            </a:r>
            <a:r>
              <a:rPr lang="ru-RU" sz="1200" dirty="0"/>
              <a:t>совершенствованием организации движения транспорта и пешеходов в населённых пунктов, в том числе содержание и обслуживание светофорных объектов и средств регулирования дорожного </a:t>
            </a:r>
            <a:r>
              <a:rPr lang="ru-RU" sz="1200" dirty="0" smtClean="0"/>
              <a:t>движения; </a:t>
            </a:r>
            <a:r>
              <a:rPr lang="ru-RU" sz="1200" dirty="0"/>
              <a:t>модернизация существующих и установка новых светофорных </a:t>
            </a:r>
            <a:r>
              <a:rPr lang="ru-RU" sz="1200" dirty="0" smtClean="0"/>
              <a:t>объектов; </a:t>
            </a:r>
            <a:r>
              <a:rPr lang="ru-RU" sz="1200" dirty="0"/>
              <a:t>оплата за электроэнергию светофорных объектов и прочие расходы, связанные с созданием безопасных и благоприятных </a:t>
            </a:r>
            <a:r>
              <a:rPr lang="ru-RU" sz="1200" dirty="0" smtClean="0"/>
              <a:t>условий </a:t>
            </a:r>
            <a:r>
              <a:rPr lang="ru-RU" sz="1200" dirty="0"/>
              <a:t>на дорогах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621" y="1876762"/>
            <a:ext cx="73262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Расходы на 2018 год - 36 599,3 тыс. руб.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8393" y="4972868"/>
            <a:ext cx="2088232" cy="1378047"/>
          </a:xfrm>
          <a:prstGeom prst="rect">
            <a:avLst/>
          </a:prstGeom>
          <a:solidFill>
            <a:srgbClr val="209AA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Капитальный ремонт, ремонт и содержание автомобильных дорог общего пользования                      - 33 301,7 </a:t>
            </a:r>
            <a:r>
              <a:rPr lang="ru-RU" sz="12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2876" y="4913687"/>
            <a:ext cx="2088232" cy="1378047"/>
          </a:xfrm>
          <a:prstGeom prst="rect">
            <a:avLst/>
          </a:prstGeom>
          <a:solidFill>
            <a:srgbClr val="209AA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Мероприятия по обеспечению безопасности на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дорогах 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- </a:t>
            </a:r>
            <a:r>
              <a:rPr lang="ru-RU" sz="1200" dirty="0" smtClean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3 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297,6 </a:t>
            </a:r>
            <a:r>
              <a:rPr lang="ru-RU" sz="12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тыс.руб</a:t>
            </a:r>
            <a:r>
              <a:rPr lang="ru-RU" sz="12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.</a:t>
            </a:r>
            <a:endParaRPr lang="ru-RU" sz="12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4367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430164" y="610692"/>
            <a:ext cx="6552728" cy="1008112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ea typeface="Calibri"/>
                <a:cs typeface="Times New Roman"/>
              </a:rPr>
              <a:t>ФОРМИРОВАНИЕ СОВРЕМЕННОЙ ГОРОДСКОЙ СРЕДЫ</a:t>
            </a:r>
            <a:endParaRPr lang="ru-RU" sz="2000" b="1" dirty="0" smtClean="0">
              <a:ln w="6350" cap="flat" cmpd="sng" algn="ctr">
                <a:solidFill>
                  <a:srgbClr val="054697"/>
                </a:solidFill>
                <a:prstDash val="solid"/>
                <a:round/>
              </a:ln>
              <a:effectLst>
                <a:outerShdw blurRad="41275" dist="20320" dir="1800000" algn="tl">
                  <a:srgbClr val="000000">
                    <a:alpha val="4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7360" y="3065412"/>
            <a:ext cx="69847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 Основными задачами программы </a:t>
            </a:r>
            <a:r>
              <a:rPr lang="ru-RU" sz="1400" dirty="0" smtClean="0"/>
              <a:t>являются:  </a:t>
            </a:r>
            <a:r>
              <a:rPr lang="ru-RU" sz="1400" dirty="0"/>
              <a:t>создание единой гармоничной городской среды и формирование архитектурно-художественного облика города </a:t>
            </a:r>
            <a:r>
              <a:rPr lang="ru-RU" sz="1400" dirty="0" smtClean="0"/>
              <a:t>Ейска; </a:t>
            </a:r>
            <a:r>
              <a:rPr lang="ru-RU" sz="1400" dirty="0"/>
              <a:t>повышение комфортности и безопасности условий проживания и отдыха граждан на территории города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204864"/>
            <a:ext cx="8388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Расходы на 2019 год - 100,0 тыс. руб.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45632" y="4581128"/>
            <a:ext cx="2088232" cy="1378047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000" dirty="0" err="1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Софинансирование</a:t>
            </a:r>
            <a:r>
              <a:rPr lang="ru-RU" sz="1000" dirty="0">
                <a:solidFill>
                  <a:schemeClr val="tx1">
                    <a:lumMod val="50000"/>
                  </a:schemeClr>
                </a:solidFill>
                <a:ea typeface="Calibri"/>
                <a:cs typeface="Times New Roman"/>
              </a:rPr>
              <a:t> местного бюджета средствам краевого  и федерального бюджетов на реализацию программы - 100,0 тыс. руб.</a:t>
            </a:r>
            <a:endParaRPr lang="ru-RU" sz="1000" dirty="0" smtClean="0">
              <a:solidFill>
                <a:schemeClr val="tx1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6597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193021" y="624168"/>
          <a:ext cx="8757958" cy="5609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245409" y="614643"/>
          <a:ext cx="8653182" cy="5628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101373" y="489857"/>
          <a:ext cx="8941254" cy="5878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387123" y="504144"/>
          <a:ext cx="8369754" cy="58497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4249303"/>
              </p:ext>
            </p:extLst>
          </p:nvPr>
        </p:nvGraphicFramePr>
        <p:xfrm>
          <a:off x="177572" y="499382"/>
          <a:ext cx="8966427" cy="61699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/>
        </p:nvGraphicFramePr>
        <p:xfrm>
          <a:off x="439510" y="533400"/>
          <a:ext cx="8264979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903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маркетингового плана">
  <a:themeElements>
    <a:clrScheme name="ms_pptmarketplan_tp01017812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ms_pptmarketplan_tp01017812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ms_pptmarketplan_tp01017812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_pptmarketplan_tp01017812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маркетингового плана</Template>
  <TotalTime>1727</TotalTime>
  <Words>1874</Words>
  <Application>Microsoft Office PowerPoint</Application>
  <PresentationFormat>Экран (4:3)</PresentationFormat>
  <Paragraphs>287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Презентация маркетингового плана</vt:lpstr>
      <vt:lpstr>Бюджет Ейского городского поселения Ейского района на 2019 год и на плановый период 2020-2021 годов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Organization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Ейского городского поселения Ейского района</dc:title>
  <dc:creator>admin</dc:creator>
  <cp:lastModifiedBy>User10</cp:lastModifiedBy>
  <cp:revision>140</cp:revision>
  <cp:lastPrinted>2019-01-29T08:33:59Z</cp:lastPrinted>
  <dcterms:created xsi:type="dcterms:W3CDTF">2014-12-11T13:11:44Z</dcterms:created>
  <dcterms:modified xsi:type="dcterms:W3CDTF">2019-01-29T08:37:02Z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TC010178121049</vt:lpwstr>
  </property>
</Properties>
</file>