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70" r:id="rId4"/>
    <p:sldId id="271" r:id="rId5"/>
    <p:sldId id="272" r:id="rId6"/>
    <p:sldId id="287" r:id="rId7"/>
    <p:sldId id="290" r:id="rId8"/>
    <p:sldId id="289" r:id="rId9"/>
    <p:sldId id="288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273" r:id="rId20"/>
    <p:sldId id="266" r:id="rId21"/>
    <p:sldId id="274" r:id="rId22"/>
    <p:sldId id="267" r:id="rId23"/>
    <p:sldId id="300" r:id="rId24"/>
    <p:sldId id="263" r:id="rId25"/>
    <p:sldId id="268" r:id="rId26"/>
    <p:sldId id="269" r:id="rId27"/>
    <p:sldId id="262" r:id="rId28"/>
    <p:sldId id="264" r:id="rId29"/>
    <p:sldId id="265" r:id="rId30"/>
    <p:sldId id="301" r:id="rId31"/>
    <p:sldId id="261" r:id="rId32"/>
    <p:sldId id="260" r:id="rId33"/>
    <p:sldId id="259" r:id="rId34"/>
    <p:sldId id="258" r:id="rId35"/>
    <p:sldId id="275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</p:sldIdLst>
  <p:sldSz cx="9144000" cy="6858000" type="screen4x3"/>
  <p:notesSz cx="69469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6C6A65-6166-49D9-A872-473D05AA54FA}">
          <p14:sldIdLst>
            <p14:sldId id="256"/>
            <p14:sldId id="257"/>
            <p14:sldId id="270"/>
            <p14:sldId id="271"/>
            <p14:sldId id="272"/>
            <p14:sldId id="287"/>
            <p14:sldId id="290"/>
            <p14:sldId id="289"/>
            <p14:sldId id="288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273"/>
            <p14:sldId id="266"/>
            <p14:sldId id="274"/>
            <p14:sldId id="267"/>
            <p14:sldId id="300"/>
            <p14:sldId id="263"/>
            <p14:sldId id="268"/>
            <p14:sldId id="269"/>
            <p14:sldId id="262"/>
            <p14:sldId id="264"/>
            <p14:sldId id="265"/>
            <p14:sldId id="301"/>
            <p14:sldId id="261"/>
            <p14:sldId id="260"/>
            <p14:sldId id="259"/>
            <p14:sldId id="258"/>
            <p14:sldId id="275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009900"/>
    <a:srgbClr val="CC66FF"/>
    <a:srgbClr val="33CCFF"/>
    <a:srgbClr val="CC9900"/>
    <a:srgbClr val="990000"/>
    <a:srgbClr val="FFCC66"/>
    <a:srgbClr val="0066FF"/>
    <a:srgbClr val="0099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04" autoAdjust="0"/>
  </p:normalViewPr>
  <p:slideViewPr>
    <p:cSldViewPr>
      <p:cViewPr>
        <p:scale>
          <a:sx n="66" d="100"/>
          <a:sy n="66" d="100"/>
        </p:scale>
        <p:origin x="-1506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fld id="{EE02402B-37A0-4BD1-95C2-6BDB902C03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2402B-37A0-4BD1-95C2-6BDB902C0328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952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2173288"/>
            <a:ext cx="4954588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429000"/>
            <a:ext cx="4953000" cy="186848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623E877-93BB-4664-B463-9AB07FABC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60F7-E6FC-47C8-B2AD-A38679CDF6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1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7145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81000"/>
            <a:ext cx="4992687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117CB-03F1-4CEF-AC0A-BA334B5A5C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93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6250D-5EEC-41AD-B109-A426CC5D57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86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F6618-297B-458F-B45B-27C5E4121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D674-0736-41BC-B791-A7A5EC8D82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28D3F-0832-4BCE-BAE4-354837E77C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1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4D9D5-2BD1-4E25-AD0D-0B593AF30C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22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088-4096-40E7-9FD2-7D9D00F863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0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C7E24-BC98-4C3D-B90E-AC55CC4057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27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16A81-23AF-4C0F-9E6D-D11C33FEF3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2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81000"/>
            <a:ext cx="68595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676400"/>
            <a:ext cx="6858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326188"/>
            <a:ext cx="19050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24600"/>
            <a:ext cx="28956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324600"/>
            <a:ext cx="19050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/>
            </a:lvl1pPr>
          </a:lstStyle>
          <a:p>
            <a:fld id="{32537620-4EBE-4C13-A988-F6E139EBCF1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552" y="3645024"/>
            <a:ext cx="8208912" cy="1435224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Бюджет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Ейского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городского поселения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Ейского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района на 2015 год и плановый период 2016 и 2017 годов</a:t>
            </a:r>
            <a:endParaRPr lang="ru-RU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8" name="Picture 4" descr="D:\Мои документы\Мои рисунки\герб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2398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Z:\Роман\Бюджет для граждан 2015-2017\ДИАГРАММЫ ИП 2015-2017 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9544"/>
            <a:ext cx="8608203" cy="570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41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:\Роман\Бюджет для граждан 2015-2017\ДИАГРАММЫ ИП 2015-2017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36" y="692696"/>
            <a:ext cx="8740080" cy="57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02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Z:\Роман\Бюджет для граждан 2015-2017\ДИАГРАММЫ ИП 2015-2017 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28" y="548680"/>
            <a:ext cx="8559105" cy="567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4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Z:\Роман\Бюджет для граждан 2015-2017\ДИАГРАММЫ ИП 2015-2017 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548680"/>
            <a:ext cx="8896350" cy="589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2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Z:\Роман\Бюджет для граждан 2015-2017\ДИАГРАММЫ ИП 2015-2017 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6672"/>
            <a:ext cx="8896350" cy="589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9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Z:\Роман\Бюджет для граждан 2015-2017\ДИАГРАММЫ ИП 2015-2017 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896350" cy="590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8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epo-storm\обмен город\Роман\Бюджет для граждан 2015-2017\Объем инвестиц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01" y="188640"/>
            <a:ext cx="883108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07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Z:\Роман\Бюджет для граждан 2015-2017\ДИАГРАММЫ ИП 2015-2017 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826822" cy="585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6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рибыль прибыльных предприятий (млн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77288" cy="579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2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D:\табл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5521"/>
            <a:ext cx="7965580" cy="5795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0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836712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УВАЖАЕМЫЕ ЖИТЕЛИ ГОРОДА ЕЙСКА!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ru-RU" sz="1400" b="1" dirty="0">
                <a:solidFill>
                  <a:srgbClr val="000000"/>
                </a:solidFill>
              </a:rPr>
              <a:t> </a:t>
            </a:r>
            <a:endParaRPr lang="ru-RU" sz="1400" dirty="0">
              <a:solidFill>
                <a:srgbClr val="000000"/>
              </a:solidFill>
            </a:endParaRPr>
          </a:p>
          <a:p>
            <a:pPr algn="just"/>
            <a:r>
              <a:rPr lang="ru-RU" sz="1400" b="1" dirty="0">
                <a:solidFill>
                  <a:srgbClr val="000000"/>
                </a:solidFill>
              </a:rPr>
              <a:t>     </a:t>
            </a:r>
            <a:r>
              <a:rPr lang="ru-RU" sz="1400" b="1" dirty="0" smtClean="0">
                <a:solidFill>
                  <a:srgbClr val="000000"/>
                </a:solidFill>
              </a:rPr>
              <a:t>    </a:t>
            </a:r>
            <a:r>
              <a:rPr lang="ru-RU" sz="2200" dirty="0" smtClean="0">
                <a:solidFill>
                  <a:srgbClr val="000000"/>
                </a:solidFill>
              </a:rPr>
              <a:t>Впервые </a:t>
            </a:r>
            <a:r>
              <a:rPr lang="ru-RU" sz="2200" dirty="0">
                <a:solidFill>
                  <a:srgbClr val="000000"/>
                </a:solidFill>
              </a:rPr>
              <a:t>бюджет </a:t>
            </a:r>
            <a:r>
              <a:rPr lang="ru-RU" sz="2200" dirty="0" err="1">
                <a:solidFill>
                  <a:srgbClr val="000000"/>
                </a:solidFill>
              </a:rPr>
              <a:t>Ейского</a:t>
            </a:r>
            <a:r>
              <a:rPr lang="ru-RU" sz="2200" dirty="0">
                <a:solidFill>
                  <a:srgbClr val="000000"/>
                </a:solidFill>
              </a:rPr>
              <a:t> городского поселения </a:t>
            </a:r>
            <a:r>
              <a:rPr lang="ru-RU" sz="2200" dirty="0" err="1">
                <a:solidFill>
                  <a:srgbClr val="000000"/>
                </a:solidFill>
              </a:rPr>
              <a:t>Ейского</a:t>
            </a:r>
            <a:r>
              <a:rPr lang="ru-RU" sz="2200" dirty="0">
                <a:solidFill>
                  <a:srgbClr val="000000"/>
                </a:solidFill>
              </a:rPr>
              <a:t> района (далее – местный бюджет) </a:t>
            </a:r>
            <a:r>
              <a:rPr lang="ru-RU" sz="2200" dirty="0" smtClean="0">
                <a:solidFill>
                  <a:srgbClr val="000000"/>
                </a:solidFill>
              </a:rPr>
              <a:t>принят </a:t>
            </a:r>
            <a:r>
              <a:rPr lang="ru-RU" sz="2200" dirty="0">
                <a:solidFill>
                  <a:srgbClr val="000000"/>
                </a:solidFill>
              </a:rPr>
              <a:t>на три года – на 2015 год и на плановый период 2016 и 2017 годов.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</a:rPr>
              <a:t>     Представляем </a:t>
            </a:r>
            <a:r>
              <a:rPr lang="ru-RU" sz="2200" dirty="0" smtClean="0">
                <a:solidFill>
                  <a:srgbClr val="000000"/>
                </a:solidFill>
              </a:rPr>
              <a:t>бюджет, </a:t>
            </a:r>
            <a:r>
              <a:rPr lang="ru-RU" sz="2200" dirty="0">
                <a:solidFill>
                  <a:srgbClr val="000000"/>
                </a:solidFill>
              </a:rPr>
              <a:t>в котором кратко и доступно отражены основные параметры бюджета города Ейска на 2015 год и на плановый период 2016 и 2017 годов, предоставлена информация о том, какие обязательства берет на себя местный бюджет, на какие цели и в каком объеме планируется направить бюджетные средства.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</a:rPr>
              <a:t>     Бюджет города Ейска на 2015-2017 годы впервые сформирован как «программный бюджет». 83,6 процентов расходов местного бюджета 2015 года распределено в рамках 10 муниципальных программ.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ДОХОДЫ МЕСТНОГО БЮДЖЕТА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75701" cy="594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СТРУКТУРА СОБСТВЕННЫХ ДОХОДОВ МЕСТНОГО БЮДЖЕТА (%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77288" cy="597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718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Роман\Бюджет для граждан 2015-2017\СТРУКТУРА СОБСТВЕННЫХ ДОХОДОВ МЕСТНОГО БЮДЖЕТА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3" y="332656"/>
            <a:ext cx="9047163" cy="618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НДФЛ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19" y="548680"/>
            <a:ext cx="8777288" cy="588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Акцизы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2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0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Доходы от продажи имущества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4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6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Арендная плата за земельные участки, собственность на которые не разграничена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777288" cy="581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0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Арендная плата за земельные участки, находящиеся в муниципальной собственности (тыс.руб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0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3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:\Роман\Бюджет для граждан 2015-2017\Земельный нало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00" y="548680"/>
            <a:ext cx="8777288" cy="581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93991" y="682839"/>
            <a:ext cx="9941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2">
                    <a:lumMod val="10000"/>
                  </a:schemeClr>
                </a:solidFill>
              </a:rPr>
              <a:t>(</a:t>
            </a:r>
            <a:r>
              <a:rPr lang="ru-RU" sz="1200" b="1" dirty="0" err="1" smtClean="0">
                <a:solidFill>
                  <a:schemeClr val="accent2">
                    <a:lumMod val="10000"/>
                  </a:schemeClr>
                </a:solidFill>
              </a:rPr>
              <a:t>тыс.руб</a:t>
            </a:r>
            <a:r>
              <a:rPr lang="ru-RU" sz="1200" b="1" dirty="0" smtClean="0">
                <a:solidFill>
                  <a:schemeClr val="accent2">
                    <a:lumMod val="10000"/>
                  </a:schemeClr>
                </a:solidFill>
              </a:rPr>
              <a:t>.)</a:t>
            </a:r>
            <a:endParaRPr lang="ru-RU" sz="1200" b="1" dirty="0">
              <a:solidFill>
                <a:schemeClr val="accent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Налог на имущество физических лиц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4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00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    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87000"/>
            <a:ext cx="7848872" cy="5934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При составлении проекта местного бюджета на 2015 год и на плановый период 2016 и 2017 годов учтены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Бюджетное послание Президента Российской Федерации Федеральному Собранию Российской Федерации от 28 июня 2012 года «О бюджетной политике в 2013 – 2015 годах»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Бюджетное послание Президента Российской Федерации Федеральному Собранию Российской Федерации от 13 июня 2013 года «О бюджетной политике в 2014 – 2016 годах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Указы Президента Российской Федерации от 7 мая 2012 года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Послание главы администрации (губернатора) Краснодарского края депутатам Законодательного Собрания Краснодарского края от 27 февраля 2013 года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Прогноз социально-экономического развития </a:t>
            </a:r>
            <a:r>
              <a:rPr lang="ru-RU" sz="1800" dirty="0" err="1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городского поселения </a:t>
            </a:r>
            <a:r>
              <a:rPr lang="ru-RU" sz="1800" dirty="0" err="1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Ейского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района  на 2015 год и плановый период 2016 и 2017 годов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Основные направления бюджетной и налоговой политики </a:t>
            </a:r>
            <a:r>
              <a:rPr lang="ru-RU" sz="18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Ейского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городского поселения </a:t>
            </a:r>
            <a:r>
              <a:rPr lang="ru-RU" sz="1800" dirty="0" err="1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Ейского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района  на 2015 год и на плановый период 2016 и 2017 годов</a:t>
            </a:r>
            <a:endParaRPr lang="ru-RU" sz="18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933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Доходы от продажи земельных участков (тыс.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777288" cy="580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82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РАСХОДЫ МЕСТНОГО БЮДЖЕТА (тыс.руб.)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1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140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РАСХОДЫ МЕСТНОГО БЮДЖЕТА (тыс.руб.)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77288" cy="582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81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РАСХОДЫ МЕСТНОГО БЮДЖЕТА (%) 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77288" cy="584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6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D:\табл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176113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3084" y="3449315"/>
            <a:ext cx="2013192" cy="114553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жильем молодых семей - 1 200,0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1916832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/>
              <a:t>Программа направлена на создание условий для улучшения качества жизни участников и инвалидов Великой отечественной войны, одиноких тружеников тыла; поддержку молодых семей в решении жилищной проблемы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140" y="4293096"/>
            <a:ext cx="3312368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Выплата пенсий за выслугу лет лицам, замещавшим муниципальные должности и должности муниципальной службы- 1 430,5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94644" y="3429000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Оказание социальной поддержки ветеранам ВОВ- 700,0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7744" y="404664"/>
            <a:ext cx="4896544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СОЦИАЛЬНАЯ ПОДДЕРЖКА ОТДЕЛЬНЫХ КАТЕГОРИЙ ГРАЖДАН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75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835140" y="3176400"/>
            <a:ext cx="2013192" cy="1779885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деятельности Управления архитектуры и градостроительства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4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966,6тыс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32144" y="1556792"/>
            <a:ext cx="8057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Программа направлена на создание благоприятных и безопасных условий проживания граждан города путём улучшения качества автомобильных дорог и повышения комфортности движения автотранспортных средств, повышения уровня транспортного обслуживания населения, эффективного управления земельными ресурсами и рационального использования земельных участков, организации разработки документов территориального планирования, подготовки градостроительной и землеустроительной документации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5188060"/>
            <a:ext cx="2664296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Капитальный ремонт, ремонт и содержание автомобильных дорог общего пользования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(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Дорожный фонд) </a:t>
            </a: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–</a:t>
            </a:r>
            <a:b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2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28 </a:t>
            </a: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282,2 тыс. руб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3356992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в области архитектуры и градостроительства-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1 167,1тыс.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188640"/>
            <a:ext cx="4680520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КОМПЛЕКСНОЕ РАЗВИТИЕ АРХИТЕКТУРЫ, ЗЕМЛЕУСТРОЙСТВА, ТРАНСПОРТА И ДОРОЖНОГО ХОЗЯЙСТВА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5301208"/>
            <a:ext cx="2088232" cy="106984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по землеустройству и землепользованию - 700,0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154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2480776"/>
            <a:ext cx="2304256" cy="227366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МБУ "Служба спасения города Ейска" на оказание услуг по организации </a:t>
            </a:r>
            <a:r>
              <a:rPr lang="ru-RU" sz="10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аварийно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- спасательных мер и мероприятий, проведение мероприятий профилактического характера и организации спасательных постов в местах массового отдыха людей на водных объектах - 13 045,0 тыс. руб.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6000" y="1413675"/>
            <a:ext cx="8057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повышение уровня защиты населения и территории города от чрезвычайных ситуация природного и техногенного характера за счет снижения рисков и смягчения последствий аварий, катастроф и стихийных бедствий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5897686"/>
            <a:ext cx="338437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 воде - 88,0 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55560" y="2480776"/>
            <a:ext cx="2232248" cy="12964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предупреждение и ликвидация последствий чрезвычайных ситуаций природного и техногенного характера - 962,0 тыс. руб.</a:t>
            </a:r>
            <a:endParaRPr lang="ru-RU" sz="12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5312" y="404664"/>
            <a:ext cx="3816424" cy="9153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НАСЕЛЕНИЯ</a:t>
            </a:r>
            <a:endParaRPr lang="ru-RU" sz="16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2698274"/>
            <a:ext cx="2232248" cy="18386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мероприятия, связанные с национальной безопасностью и правоохранительной деятельностью (обеспечение мер пожарной безопасности на территории города, минимизация последствий террористических актов) - 150,0 </a:t>
            </a:r>
            <a:r>
              <a:rPr lang="ru-RU" sz="10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9440" y="4157530"/>
            <a:ext cx="2952328" cy="13681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населения и организаций к действиям в чрезвычайной ситуации в мирное время (создание материальных запасов, средств индивидуальной защиты)- 100,0 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994006"/>
            <a:ext cx="2304256" cy="10633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укрепление материально-технической базы МБУ "Служба спасения города Ейска" - 400,0 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714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0936" y="2572131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жилищно-коммунального хозяйства администрации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389,0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3504" y="905467"/>
            <a:ext cx="8057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>Расходы:  2015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</a:rPr>
              <a:t>год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>151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</a:rPr>
              <a:t>454,4 тыс. руб.,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>                2016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</a:rPr>
              <a:t>год - 143 667,2 тыс. руб.,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</a:rPr>
              <a:t>              2017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</a:rPr>
              <a:t>год - 145 179,8тыс. руб.</a:t>
            </a:r>
            <a:br>
              <a:rPr lang="ru-RU" sz="1000" dirty="0">
                <a:solidFill>
                  <a:schemeClr val="tx1">
                    <a:lumMod val="50000"/>
                  </a:schemeClr>
                </a:solidFill>
              </a:rPr>
            </a:br>
            <a:endParaRPr lang="ru-RU" sz="1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23144" y="2687623"/>
            <a:ext cx="1800200" cy="1065439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(ремонт, капитальный ремонт) сетей водоснабжения и водоотведения города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12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487,9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752" y="252285"/>
            <a:ext cx="4536504" cy="65318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ЖИЛИЩНО_КОММУНАЛЬНОГО ХОЗЯЙСТВА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4149080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МКУ "Центр городского хозяйства"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14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440,8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67360" y="2841450"/>
            <a:ext cx="1450464" cy="79208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сетей теплоснабжения -     2 000,0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23544" y="2769059"/>
            <a:ext cx="2232248" cy="902568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изготовление проектной документации в целях комплексного развития инженерной инфраструктуры -    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624737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создание безопасных и благоприятных условий проживания жителям города, повышение качества реформирования жилищно-коммунального хозяйства, обеспечение экономного, бесперебойного и качественного снабжения жителей города коммунальными услугами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4175826"/>
            <a:ext cx="1368152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коммунальных сетей к осенне-зимнему периоду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-386,9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83936" y="3933845"/>
            <a:ext cx="1456216" cy="1413414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Формирование фонда капитального ремонта общего имущества многоквартирных домов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-1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997,1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31608" y="4162882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ремонт муниципального жилищного фонда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- 1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59832" y="4175826"/>
            <a:ext cx="1307528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прочее благоустройство городских территорий - 57,7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07736" y="4005064"/>
            <a:ext cx="1528760" cy="150463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санитарное содержание городских территорий (в том числе территорий детских площадок, территории лимана в летний период времени, очистка ливневых канав) 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-39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000,0 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17312" y="5589403"/>
            <a:ext cx="1512168" cy="108012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мест захоронения (санитарная уборка территорий кладбища) - 1 000,0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9948" y="5546533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озеленение городских территорий (в том числе валка и обрезка деревьев, содержание клумб города, покос травы) - 23 465,0 тыс. руб.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017766" y="5597189"/>
            <a:ext cx="1456216" cy="95534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уличное освещение (электроэнергия уличного освещения и техническое обслуживание сетей уличного освещения)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  25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130,0 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77912" y="5495877"/>
            <a:ext cx="1307200" cy="105665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приобретение и содержание в порядке малых архитектурных форм города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4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5392" y="5347259"/>
            <a:ext cx="1184240" cy="1205270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развитие, реконструкция, модернизация и техническое перевооружение электросетевого хозяйства  города - </a:t>
            </a:r>
            <a:r>
              <a:rPr lang="ru-RU" sz="8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20 </a:t>
            </a:r>
            <a:r>
              <a:rPr lang="ru-RU" sz="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000,0 тыс. руб.</a:t>
            </a:r>
            <a:endParaRPr lang="ru-RU" sz="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437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584" y="4375261"/>
            <a:ext cx="2044016" cy="1635869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развитие и расширение инженерной инфраструктуры территории города Ейска (строительство новых сетей электро-</a:t>
            </a:r>
            <a:r>
              <a:rPr lang="ru-RU" sz="1000" dirty="0" err="1">
                <a:solidFill>
                  <a:schemeClr val="tx1"/>
                </a:solidFill>
                <a:ea typeface="Calibri"/>
                <a:cs typeface="Times New Roman"/>
              </a:rPr>
              <a:t>газо</a:t>
            </a: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 – водоснабжения и водоотведения) </a:t>
            </a:r>
            <a:r>
              <a:rPr lang="ru-RU" sz="1000" dirty="0" smtClean="0">
                <a:solidFill>
                  <a:schemeClr val="tx1"/>
                </a:solidFill>
                <a:ea typeface="Calibri"/>
                <a:cs typeface="Times New Roman"/>
              </a:rPr>
              <a:t>– 3 000,0 </a:t>
            </a: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тыс. руб..</a:t>
            </a:r>
            <a:endParaRPr lang="ru-RU" sz="10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764" y="5075026"/>
            <a:ext cx="3024336" cy="93610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взносы в ассоциацию муниципальных образований  </a:t>
            </a:r>
            <a:r>
              <a:rPr lang="ru-RU" sz="1400" dirty="0" smtClean="0">
                <a:solidFill>
                  <a:schemeClr val="tx1"/>
                </a:solidFill>
                <a:ea typeface="Calibri"/>
                <a:cs typeface="Times New Roman"/>
              </a:rPr>
              <a:t>-50,0 </a:t>
            </a: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тыс. руб.</a:t>
            </a:r>
            <a:endParaRPr lang="ru-RU" sz="14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6180" y="4714986"/>
            <a:ext cx="2232248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компенсационные выплаты руководителям территориальных органов </a:t>
            </a:r>
            <a:r>
              <a:rPr lang="ru-RU" sz="1200" dirty="0" smtClean="0">
                <a:solidFill>
                  <a:schemeClr val="tx1"/>
                </a:solidFill>
                <a:ea typeface="Calibri"/>
                <a:cs typeface="Times New Roman"/>
              </a:rPr>
              <a:t>самоуправления-1 </a:t>
            </a: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800,0 тыс. руб.</a:t>
            </a:r>
            <a:endParaRPr lang="ru-RU" sz="12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84808" y="404664"/>
            <a:ext cx="5184576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/>
                </a:solidFill>
                <a:ea typeface="Calibri"/>
                <a:cs typeface="Times New Roman"/>
              </a:rPr>
              <a:t>СОЦИАЛЬНО-ЭКОНОМИЧЕСКОЕ И ТЕРРИТОРИАЛЬНОЕ РАЗВИТИЕ ЕЙСКОГО ГОРОДСКОГО ПОСЕЛЕНИЯ ЕЙСКОГО РАЙОНА </a:t>
            </a:r>
            <a:endParaRPr lang="ru-RU" sz="16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2940" y="2047445"/>
            <a:ext cx="3303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Расходы</a:t>
            </a:r>
            <a:r>
              <a:rPr lang="ru-RU" sz="1200" dirty="0" smtClean="0"/>
              <a:t>:  2015 </a:t>
            </a:r>
            <a:r>
              <a:rPr lang="ru-RU" sz="1200" dirty="0"/>
              <a:t>год - </a:t>
            </a:r>
            <a:r>
              <a:rPr lang="ru-RU" sz="1200" dirty="0" smtClean="0"/>
              <a:t>4 </a:t>
            </a:r>
            <a:r>
              <a:rPr lang="ru-RU" sz="1200" dirty="0"/>
              <a:t>850,0 тыс. руб., </a:t>
            </a:r>
            <a:endParaRPr lang="ru-RU" sz="1200" dirty="0" smtClean="0"/>
          </a:p>
          <a:p>
            <a:r>
              <a:rPr lang="ru-RU" sz="1200" dirty="0" smtClean="0"/>
              <a:t>                2016 </a:t>
            </a:r>
            <a:r>
              <a:rPr lang="ru-RU" sz="1200" dirty="0"/>
              <a:t>год - 3 350,0 тыс. руб., </a:t>
            </a:r>
            <a:endParaRPr lang="ru-RU" sz="1200" dirty="0" smtClean="0"/>
          </a:p>
          <a:p>
            <a:r>
              <a:rPr lang="ru-RU" sz="1200" dirty="0" smtClean="0"/>
              <a:t>                2017 </a:t>
            </a:r>
            <a:r>
              <a:rPr lang="ru-RU" sz="1200" dirty="0"/>
              <a:t>год - 3 850,0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61888" y="3060460"/>
            <a:ext cx="60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Программа направлена на повышение уровня жизни населения  посредством строительства и развития инженерной инфраструктуры города, развития инициативы граждан по непосредственному решению вопросов местного 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394561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96704"/>
            <a:ext cx="5040560" cy="95364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ОСНОВНЫЕ НАПРАВЛЕНИЯ БЮДЖЕТНОЙ ПОЛИТИКИ</a:t>
            </a:r>
            <a:endParaRPr lang="ru-RU" sz="1600" dirty="0">
              <a:effectLst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16832"/>
            <a:ext cx="7925448" cy="38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приоритетное обеспечение населения бюджетными услугами отраслей социальной сферы;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гарантированное поэтапное повышение оплаты труда в бюджетном секторе экономики;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обеспечение устойчивости, сбалансированности местного бюджета;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создание системы долгосрочного прогнозирования и стратегического планирования.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обеспечение организационных мер, направленных на рост эффективности бюджетных расходов, повышение качества предоставления муниципальных услуг;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реализация политики, направленной на прозрачность, открытость бюджетного процесса.</a:t>
            </a:r>
            <a:endParaRPr lang="ru-RU" sz="18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00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504" y="3447091"/>
            <a:ext cx="2013192" cy="1779885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Управления имущественных и земельных отношений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4 973,2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652957"/>
            <a:ext cx="2664296" cy="1368152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мероприятия, связанные с управлением муниципальным имуществом (оценка недвижимости, признание прав и регулирование отношений, касающихся муниципальной собственности) 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          1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39624" y="3652957"/>
            <a:ext cx="2232248" cy="1162408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и обслуживание объектов, состоящих в казне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800,0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0908" y="210400"/>
            <a:ext cx="4104456" cy="129614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ПОВЫШЕНИЕ ЭФФЕКТИВНОСТИ УПРАВЛЕНИЯ МУНИЦИПАЛЬНОЙ СОБСТВЕННОСТЬЮ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5269304"/>
            <a:ext cx="2232248" cy="125500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обязательства муниципального образования (в том числе оплата судебных решений, предъявляемых к казне поселения)- 1 500,0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9856" y="1862946"/>
            <a:ext cx="3663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Расходы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:  2015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- 8 473,2 тыс. руб.,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 2016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- 6 273,2 тыс. руб.,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 2017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- 6 273,2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3952" y="2800760"/>
            <a:ext cx="559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задачами данной программы являются повышение результативности и эффективности управления, использования и распоряжения муниципальной собственностью</a:t>
            </a:r>
          </a:p>
        </p:txBody>
      </p:sp>
    </p:spTree>
    <p:extLst>
      <p:ext uri="{BB962C8B-B14F-4D97-AF65-F5344CB8AC3E}">
        <p14:creationId xmlns:p14="http://schemas.microsoft.com/office/powerpoint/2010/main" val="228465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3893681"/>
            <a:ext cx="1800200" cy="1327153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финансовая поддержка хуторских казачьих обществ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150,0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0936" y="4125280"/>
            <a:ext cx="2232248" cy="1095554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размещение официальной информации в средствах массовой информации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700,0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00936" y="5589240"/>
            <a:ext cx="2232248" cy="116240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поддержка деятельности общественных организаций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270,0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27232" y="298408"/>
            <a:ext cx="3120416" cy="1008112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ГРАЖДАНСКОГО ОБЩЕСТВА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33928" y="3744636"/>
            <a:ext cx="2232248" cy="147619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условий для развития физической культуры и массового спорта, организацию проведения официальных физкультурно-оздоровительных и спортивных мероприятий -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        875,0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96960" y="1940332"/>
            <a:ext cx="3547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Расходы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:     2015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- 1 995,0 тыс. руб., 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   2016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- 1 995,0 тыс. руб., 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    2017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- 1 995,0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88256" y="2878146"/>
            <a:ext cx="55983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Основной целью программы является развитие в городе институтов гражданского общества</a:t>
            </a:r>
          </a:p>
        </p:txBody>
      </p:sp>
    </p:spTree>
    <p:extLst>
      <p:ext uri="{BB962C8B-B14F-4D97-AF65-F5344CB8AC3E}">
        <p14:creationId xmlns:p14="http://schemas.microsoft.com/office/powerpoint/2010/main" val="76038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483768" y="548680"/>
            <a:ext cx="4608512" cy="864096"/>
          </a:xfrm>
          <a:prstGeom prst="rect">
            <a:avLst/>
          </a:prstGeom>
          <a:solidFill>
            <a:srgbClr val="0099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ДОСТУПНАЯ СРЕДА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03848" y="1950000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Расходы:2015 год - </a:t>
            </a:r>
            <a:r>
              <a:rPr lang="ru-RU" sz="1200" dirty="0" smtClean="0"/>
              <a:t>4 </a:t>
            </a:r>
            <a:r>
              <a:rPr lang="ru-RU" sz="1200" dirty="0"/>
              <a:t>600,0 тыс. руб., </a:t>
            </a:r>
            <a:r>
              <a:rPr lang="ru-RU" sz="1200" dirty="0" smtClean="0"/>
              <a:t>                                                                                                           2016 </a:t>
            </a:r>
            <a:r>
              <a:rPr lang="ru-RU" sz="1200" dirty="0"/>
              <a:t>год - 600,0 тыс. руб., </a:t>
            </a:r>
            <a:endParaRPr lang="ru-RU" sz="1200" dirty="0" smtClean="0"/>
          </a:p>
          <a:p>
            <a:r>
              <a:rPr lang="ru-RU" sz="1200" dirty="0" smtClean="0"/>
              <a:t>2017 </a:t>
            </a:r>
            <a:r>
              <a:rPr lang="ru-RU" sz="1200" dirty="0"/>
              <a:t>год - 600,0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28940" y="314096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повышение уровня и качества жизни инвалидов, формирование условий для беспрепятственного доступа к приоритетным объектам и услугам инвалидов и других маломобильных групп населения</a:t>
            </a:r>
          </a:p>
        </p:txBody>
      </p:sp>
    </p:spTree>
    <p:extLst>
      <p:ext uri="{BB962C8B-B14F-4D97-AF65-F5344CB8AC3E}">
        <p14:creationId xmlns:p14="http://schemas.microsoft.com/office/powerpoint/2010/main" val="37848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3336347"/>
            <a:ext cx="1800200" cy="15328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бюджетных учреждений культуры и молодежной политики на оказание муниципальных услуг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48 394,0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80579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РАЗВИТИЕ КУЛЬТУРЫ И МОЛОДЕЖНОЙ ПОЛИТИКИ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36892" y="3996769"/>
            <a:ext cx="2077928" cy="872391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казенных учреждений культуры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-5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130,0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4102753"/>
            <a:ext cx="1937304" cy="76640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мероприятий молодёжной политики  - 450,0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29164" y="2780928"/>
            <a:ext cx="2442872" cy="8640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КУЛЬТУРЫ И МОЛОДЕЖНОЙ ПОЛИТИКИ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81136" y="3806447"/>
            <a:ext cx="2088232" cy="10627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праздничных мероприятий и памятных дат (общегородские мероприятия)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-4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6892" y="908720"/>
            <a:ext cx="4927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Расходы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:  2015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- 63 154,0 тыс. руб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.,</a:t>
            </a:r>
          </a:p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2016 год - 65 326,7 тыс. руб., 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              2017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год - 67 604,5тыс.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46534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сохранение и развитие культуры города, расширение доступа различных категорий населения к культурным ценностям, сохранение историко-культурного наследия, развитие молодежной политики, укрепление материально-технической базы учреждений культуры и молодежной политики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596636" y="4952637"/>
            <a:ext cx="2152852" cy="17822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реализация прочих мероприятий в области культуры (пополнение библиотечного фонда, проведение ремонтных работ, укрепление материально-технической базы учреждений культуры и молодёжной политики)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–</a:t>
            </a:r>
            <a:b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</a:b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950,0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07856" y="5175096"/>
            <a:ext cx="1800200" cy="1532813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выплаты стимулирующего характера отдельным категориям работников муниципальных бюджетных учреждений культуры - 1 130,0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83024" y="5429669"/>
            <a:ext cx="1810104" cy="1278240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пожарной безопасности учреждений культуры и молодёжной политики   - 1 000,0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926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980728"/>
            <a:ext cx="6552728" cy="1008112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САНАТОРНО_КУРОРТНОГО И ТУРИСТИЧЕСКОГО КОМПЛЕКСА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2566969"/>
            <a:ext cx="2862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Расходы:2015 год - 300,0 тыс. руб., </a:t>
            </a:r>
            <a:r>
              <a:rPr lang="ru-RU" sz="1200" dirty="0" smtClean="0"/>
              <a:t>     2016 </a:t>
            </a:r>
            <a:r>
              <a:rPr lang="ru-RU" sz="1200" dirty="0"/>
              <a:t>год - 300,0 тыс. руб.,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2017 </a:t>
            </a:r>
            <a:r>
              <a:rPr lang="ru-RU" sz="1200" dirty="0"/>
              <a:t>год - 300,0 тыс. руб.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97360" y="3504783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является комплексное развитие санаторно-курортного и туристического комплекса на территории города, создание условий для повышения инвестиционной привлекательности города, увеличение объема услуг, оказываемых организациями санаторно-курортного и туристического комплекса</a:t>
            </a:r>
          </a:p>
        </p:txBody>
      </p:sp>
    </p:spTree>
    <p:extLst>
      <p:ext uri="{BB962C8B-B14F-4D97-AF65-F5344CB8AC3E}">
        <p14:creationId xmlns:p14="http://schemas.microsoft.com/office/powerpoint/2010/main" val="240661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396704"/>
            <a:ext cx="5040560" cy="953641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ОСНОВНЫЕ НАПРАВЛЕНИЯ НАЛОГОВОЙ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988840"/>
            <a:ext cx="7984872" cy="3576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повышение собираемости налогов на территории города, в первую очередь, формирующих доходную базу местного бюджета (налог на доходы физических лиц, имущественные налоги физических лиц), в том числе за счет снижения недоимки по имущественным налогам физических лиц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обеспечение дополнительных поступлений за счет средств, полученных от использования земельных участков, в том числе находящихся в муниципальной собственности, неиспользуемых или используемых не по назначению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осуществление оценки эффективности предоставляемых льгот</a:t>
            </a:r>
            <a:endParaRPr lang="ru-RU" sz="1800" dirty="0" smtClean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 создание благоприятных условий для деятельности малого и среднего предпринимательства на территории города Ейска</a:t>
            </a:r>
            <a:endParaRPr lang="ru-RU" sz="1800" dirty="0">
              <a:solidFill>
                <a:srgbClr val="0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46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8184" y="367291"/>
            <a:ext cx="8034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err="1">
                <a:solidFill>
                  <a:schemeClr val="accent2">
                    <a:lumMod val="10000"/>
                  </a:schemeClr>
                </a:solidFill>
              </a:rPr>
              <a:t>т</a:t>
            </a:r>
            <a:r>
              <a:rPr lang="ru-RU" sz="1100" b="1" dirty="0" err="1" smtClean="0">
                <a:solidFill>
                  <a:schemeClr val="accent2">
                    <a:lumMod val="10000"/>
                  </a:schemeClr>
                </a:solidFill>
              </a:rPr>
              <a:t>ыс.чел</a:t>
            </a:r>
            <a:r>
              <a:rPr lang="ru-RU" sz="1100" b="1" dirty="0" smtClean="0">
                <a:solidFill>
                  <a:schemeClr val="accent2">
                    <a:lumMod val="10000"/>
                  </a:schemeClr>
                </a:solidFill>
              </a:rPr>
              <a:t>.</a:t>
            </a:r>
            <a:endParaRPr lang="ru-RU" sz="1100" b="1" dirty="0">
              <a:solidFill>
                <a:schemeClr val="accent2">
                  <a:lumMod val="10000"/>
                </a:schemeClr>
              </a:solidFill>
            </a:endParaRPr>
          </a:p>
        </p:txBody>
      </p:sp>
      <p:pic>
        <p:nvPicPr>
          <p:cNvPr id="3" name="Picture 2" descr="D:\Численность населения г.Ейска тыс.чел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0019"/>
            <a:ext cx="8777288" cy="58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41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Фонд оплаты труда млн.ру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39238" cy="605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11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реднемесячная заработная плата (руб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777288" cy="581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30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Объем  отгруженных товаров собственного производства (млн.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77288" cy="582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72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маркетингового плана">
  <a:themeElements>
    <a:clrScheme name="ms_pptmarketplan_tp01017812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s_pptmarketplan_tp0101781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s_pptmarketplan_tp01017812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маркетингового плана</Template>
  <TotalTime>702</TotalTime>
  <Words>1521</Words>
  <Application>Microsoft Office PowerPoint</Application>
  <PresentationFormat>Экран (4:3)</PresentationFormat>
  <Paragraphs>119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Презентация маркетингового плана</vt:lpstr>
      <vt:lpstr>Бюджет Ейского городского поселения Ейского района на 2015 год и плановый период 2016 и 2017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Ейского городского поселения Ейского района</dc:title>
  <dc:creator>admin</dc:creator>
  <cp:lastModifiedBy>A </cp:lastModifiedBy>
  <cp:revision>44</cp:revision>
  <cp:lastPrinted>2014-12-12T09:29:19Z</cp:lastPrinted>
  <dcterms:created xsi:type="dcterms:W3CDTF">2014-12-11T13:11:44Z</dcterms:created>
  <dcterms:modified xsi:type="dcterms:W3CDTF">2015-01-23T05:43:56Z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TC010178121049</vt:lpwstr>
  </property>
</Properties>
</file>