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 autoAdjust="0"/>
  </p:normalViewPr>
  <p:slideViewPr>
    <p:cSldViewPr snapToGrid="0">
      <p:cViewPr varScale="1">
        <p:scale>
          <a:sx n="110" d="100"/>
          <a:sy n="110" d="100"/>
        </p:scale>
        <p:origin x="57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7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 бюджета на 2026 год</c:v>
                </c:pt>
              </c:strCache>
            </c:strRef>
          </c:tx>
          <c:explosion val="18"/>
          <c:dPt>
            <c:idx val="0"/>
            <c:bubble3D val="0"/>
            <c:explosion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0792-4432-8F78-0204CE1BEF4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F444-4CE1-B588-46929CF7A639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Собсвенные 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680.8</c:v>
                </c:pt>
                <c:pt idx="1">
                  <c:v>448.4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92-4432-8F78-0204CE1BEF49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7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5785024154589375E-2"/>
          <c:y val="0.17333422359152412"/>
          <c:w val="0.84842995169082125"/>
          <c:h val="0.754433915021676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    </c:v>
                </c:pt>
              </c:strCache>
            </c:strRef>
          </c:tx>
          <c:explosion val="13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1B4-4C07-A3D4-929B982B831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1B4-4C07-A3D4-929B982B831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F1B4-4C07-A3D4-929B982B831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F1B4-4C07-A3D4-929B982B831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1B4-4C07-A3D4-929B982B831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1B4-4C07-A3D4-929B982B831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1B4-4C07-A3D4-929B982B8318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F1B4-4C07-A3D4-929B982B8318}"/>
              </c:ext>
            </c:extLst>
          </c:dPt>
          <c:dLbls>
            <c:dLbl>
              <c:idx val="0"/>
              <c:spPr>
                <a:gradFill>
                  <a:gsLst>
                    <a:gs pos="18000">
                      <a:schemeClr val="accent1">
                        <a:lumMod val="20000"/>
                        <a:lumOff val="80000"/>
                      </a:schemeClr>
                    </a:gs>
                    <a:gs pos="41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1B4-4C07-A3D4-929B982B8318}"/>
                </c:ext>
              </c:extLst>
            </c:dLbl>
            <c:dLbl>
              <c:idx val="1"/>
              <c:layout>
                <c:manualLayout>
                  <c:x val="-4.1062801932367159E-2"/>
                  <c:y val="-9.5384806154227694E-8"/>
                </c:manualLayout>
              </c:layout>
              <c:spPr>
                <a:gradFill>
                  <a:gsLst>
                    <a:gs pos="18000">
                      <a:schemeClr val="accent1">
                        <a:lumMod val="20000"/>
                        <a:lumOff val="80000"/>
                      </a:schemeClr>
                    </a:gs>
                    <a:gs pos="41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7321256038647346"/>
                      <c:h val="0.184251968503936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F1B4-4C07-A3D4-929B982B8318}"/>
                </c:ext>
              </c:extLst>
            </c:dLbl>
            <c:dLbl>
              <c:idx val="2"/>
              <c:spPr>
                <a:gradFill>
                  <a:gsLst>
                    <a:gs pos="18000">
                      <a:schemeClr val="accent1">
                        <a:lumMod val="20000"/>
                        <a:lumOff val="80000"/>
                      </a:schemeClr>
                    </a:gs>
                    <a:gs pos="41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1B4-4C07-A3D4-929B982B8318}"/>
                </c:ext>
              </c:extLst>
            </c:dLbl>
            <c:dLbl>
              <c:idx val="3"/>
              <c:layout>
                <c:manualLayout>
                  <c:x val="-2.6570048309178744E-2"/>
                  <c:y val="4.3609933373712856E-2"/>
                </c:manualLayout>
              </c:layout>
              <c:spPr>
                <a:gradFill>
                  <a:gsLst>
                    <a:gs pos="18000">
                      <a:schemeClr val="accent1">
                        <a:lumMod val="20000"/>
                        <a:lumOff val="80000"/>
                      </a:schemeClr>
                    </a:gs>
                    <a:gs pos="41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1B4-4C07-A3D4-929B982B8318}"/>
                </c:ext>
              </c:extLst>
            </c:dLbl>
            <c:dLbl>
              <c:idx val="4"/>
              <c:layout>
                <c:manualLayout>
                  <c:x val="-0.1207729468599034"/>
                  <c:y val="3.3918837068443369E-2"/>
                </c:manualLayout>
              </c:layout>
              <c:spPr>
                <a:gradFill>
                  <a:gsLst>
                    <a:gs pos="18000">
                      <a:schemeClr val="accent1">
                        <a:lumMod val="20000"/>
                        <a:lumOff val="80000"/>
                      </a:schemeClr>
                    </a:gs>
                    <a:gs pos="41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1B4-4C07-A3D4-929B982B8318}"/>
                </c:ext>
              </c:extLst>
            </c:dLbl>
            <c:dLbl>
              <c:idx val="5"/>
              <c:layout>
                <c:manualLayout>
                  <c:x val="-6.7632850241545875E-2"/>
                  <c:y val="-0.12598425196850394"/>
                </c:manualLayout>
              </c:layout>
              <c:spPr>
                <a:gradFill>
                  <a:gsLst>
                    <a:gs pos="18000">
                      <a:schemeClr val="accent1">
                        <a:lumMod val="20000"/>
                        <a:lumOff val="80000"/>
                      </a:schemeClr>
                    </a:gs>
                    <a:gs pos="41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1B4-4C07-A3D4-929B982B8318}"/>
                </c:ext>
              </c:extLst>
            </c:dLbl>
            <c:dLbl>
              <c:idx val="6"/>
              <c:layout>
                <c:manualLayout>
                  <c:x val="3.6231884057971015E-3"/>
                  <c:y val="-7.7528770442156281E-2"/>
                </c:manualLayout>
              </c:layout>
              <c:spPr>
                <a:gradFill>
                  <a:gsLst>
                    <a:gs pos="18000">
                      <a:schemeClr val="accent1">
                        <a:lumMod val="20000"/>
                        <a:lumOff val="80000"/>
                      </a:schemeClr>
                    </a:gs>
                    <a:gs pos="41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1B4-4C07-A3D4-929B982B8318}"/>
                </c:ext>
              </c:extLst>
            </c:dLbl>
            <c:dLbl>
              <c:idx val="7"/>
              <c:layout>
                <c:manualLayout>
                  <c:x val="6.1594202898550728E-2"/>
                  <c:y val="-2.9073288915808612E-2"/>
                </c:manualLayout>
              </c:layout>
              <c:spPr>
                <a:gradFill>
                  <a:gsLst>
                    <a:gs pos="18000">
                      <a:schemeClr val="accent1">
                        <a:lumMod val="20000"/>
                        <a:lumOff val="80000"/>
                      </a:schemeClr>
                    </a:gs>
                    <a:gs pos="41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B4-4C07-A3D4-929B982B8318}"/>
                </c:ext>
              </c:extLst>
            </c:dLbl>
            <c:spPr>
              <a:gradFill>
                <a:gsLst>
                  <a:gs pos="18000">
                    <a:schemeClr val="accent1">
                      <a:lumMod val="20000"/>
                      <a:lumOff val="80000"/>
                    </a:schemeClr>
                  </a:gs>
                  <a:gs pos="41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НДФЛ</c:v>
                </c:pt>
                <c:pt idx="1">
                  <c:v>Имущественные налоги физических лиц (имущество и земля)</c:v>
                </c:pt>
                <c:pt idx="2">
                  <c:v>Аренда мунциипального имущества</c:v>
                </c:pt>
                <c:pt idx="3">
                  <c:v>Аренда земли</c:v>
                </c:pt>
                <c:pt idx="4">
                  <c:v>Земельный налог юридических лиц</c:v>
                </c:pt>
                <c:pt idx="5">
                  <c:v>акцизы от нефтепродуктов</c:v>
                </c:pt>
                <c:pt idx="6">
                  <c:v>Туристический налог</c:v>
                </c:pt>
                <c:pt idx="7">
                  <c:v>Прочие поступления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 formatCode="#,##0.00">
                  <c:v>335755</c:v>
                </c:pt>
                <c:pt idx="1">
                  <c:v>85390</c:v>
                </c:pt>
                <c:pt idx="2" formatCode="#,##0.00">
                  <c:v>86787.3</c:v>
                </c:pt>
                <c:pt idx="3" formatCode="#,##0.00">
                  <c:v>55048</c:v>
                </c:pt>
                <c:pt idx="4">
                  <c:v>42000</c:v>
                </c:pt>
                <c:pt idx="5">
                  <c:v>24219.8</c:v>
                </c:pt>
                <c:pt idx="6">
                  <c:v>12300</c:v>
                </c:pt>
                <c:pt idx="7">
                  <c:v>39263.9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B4-4C07-A3D4-929B982B831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 год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Имущественные налоги физических лиц (земля и имущество)</c:v>
                </c:pt>
                <c:pt idx="2">
                  <c:v>Аренда муниципального имущества</c:v>
                </c:pt>
                <c:pt idx="3">
                  <c:v>Аренда земли</c:v>
                </c:pt>
                <c:pt idx="4">
                  <c:v>Прочие налоги (земля юр.лиц, тур.налог, ЕСХН)</c:v>
                </c:pt>
                <c:pt idx="5">
                  <c:v>Прочие неналоговые поступления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291.10000000000002</c:v>
                </c:pt>
                <c:pt idx="1">
                  <c:v>79.900000000000006</c:v>
                </c:pt>
                <c:pt idx="2">
                  <c:v>79.2</c:v>
                </c:pt>
                <c:pt idx="3">
                  <c:v>69.900000000000006</c:v>
                </c:pt>
                <c:pt idx="4">
                  <c:v>64.7</c:v>
                </c:pt>
                <c:pt idx="5">
                  <c:v>81.600000000000009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5D-4D02-818F-218805C7261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 год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Имущественные налоги физических лиц (земля и имущество)</c:v>
                </c:pt>
                <c:pt idx="2">
                  <c:v>Аренда муниципального имущества</c:v>
                </c:pt>
                <c:pt idx="3">
                  <c:v>Аренда земли</c:v>
                </c:pt>
                <c:pt idx="4">
                  <c:v>Прочие налоги (земля юр.лиц, тур.налог, ЕСХН)</c:v>
                </c:pt>
                <c:pt idx="5">
                  <c:v>Прочие неналоговые поступления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314.89999999999998</c:v>
                </c:pt>
                <c:pt idx="1">
                  <c:v>77.400000000000006</c:v>
                </c:pt>
                <c:pt idx="2">
                  <c:v>87.8</c:v>
                </c:pt>
                <c:pt idx="3">
                  <c:v>52.7</c:v>
                </c:pt>
                <c:pt idx="4">
                  <c:v>90.2</c:v>
                </c:pt>
                <c:pt idx="5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5D-4D02-818F-218805C7261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2026 год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Имущественные налоги физических лиц (земля и имущество)</c:v>
                </c:pt>
                <c:pt idx="2">
                  <c:v>Аренда муниципального имущества</c:v>
                </c:pt>
                <c:pt idx="3">
                  <c:v>Аренда земли</c:v>
                </c:pt>
                <c:pt idx="4">
                  <c:v>Прочие налоги (земля юр.лиц, тур.налог, ЕСХН)</c:v>
                </c:pt>
                <c:pt idx="5">
                  <c:v>Прочие неналоговые поступления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335.8</c:v>
                </c:pt>
                <c:pt idx="1">
                  <c:v>85.4</c:v>
                </c:pt>
                <c:pt idx="2">
                  <c:v>86.8</c:v>
                </c:pt>
                <c:pt idx="3">
                  <c:v>55</c:v>
                </c:pt>
                <c:pt idx="4">
                  <c:v>83.9</c:v>
                </c:pt>
                <c:pt idx="5">
                  <c:v>33.900000000000006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5D-4D02-818F-218805C726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9517007"/>
        <c:axId val="29511599"/>
        <c:axId val="0"/>
      </c:bar3DChart>
      <c:catAx>
        <c:axId val="29517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511599"/>
        <c:crosses val="autoZero"/>
        <c:auto val="1"/>
        <c:lblAlgn val="ctr"/>
        <c:lblOffset val="100"/>
        <c:noMultiLvlLbl val="0"/>
      </c:catAx>
      <c:valAx>
        <c:axId val="2951159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5170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6460536726387461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расходов, 1 129 185,5 тыс. руб</c:v>
                </c:pt>
              </c:strCache>
            </c:strRef>
          </c:tx>
          <c:explosion val="1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664-44C7-BDA2-7CFDF9C8C7A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3CA-4BC1-8ABC-4087E0B9CFE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A3CA-4BC1-8ABC-4087E0B9CFE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3CA-4BC1-8ABC-4087E0B9CFE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A3CA-4BC1-8ABC-4087E0B9CFE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A3CA-4BC1-8ABC-4087E0B9CFE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3CA-4BC1-8ABC-4087E0B9CFEB}"/>
              </c:ext>
            </c:extLst>
          </c:dPt>
          <c:dLbls>
            <c:dLbl>
              <c:idx val="1"/>
              <c:layout>
                <c:manualLayout>
                  <c:x val="3.8006105215108894E-2"/>
                  <c:y val="-0.2395586900639351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3CA-4BC1-8ABC-4087E0B9CFEB}"/>
                </c:ext>
              </c:extLst>
            </c:dLbl>
            <c:dLbl>
              <c:idx val="2"/>
              <c:layout>
                <c:manualLayout>
                  <c:x val="0.11425291947202251"/>
                  <c:y val="-0.1368095279139688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CA-4BC1-8ABC-4087E0B9CFEB}"/>
                </c:ext>
              </c:extLst>
            </c:dLbl>
            <c:dLbl>
              <c:idx val="3"/>
              <c:layout>
                <c:manualLayout>
                  <c:x val="-3.318079805241736E-2"/>
                  <c:y val="1.824926101880533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3CA-4BC1-8ABC-4087E0B9CFEB}"/>
                </c:ext>
              </c:extLst>
            </c:dLbl>
            <c:dLbl>
              <c:idx val="4"/>
              <c:layout>
                <c:manualLayout>
                  <c:x val="2.284101715546422E-2"/>
                  <c:y val="4.24925087841160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3CA-4BC1-8ABC-4087E0B9CFEB}"/>
                </c:ext>
              </c:extLst>
            </c:dLbl>
            <c:dLbl>
              <c:idx val="5"/>
              <c:layout>
                <c:manualLayout>
                  <c:x val="2.585377914717182E-2"/>
                  <c:y val="2.202959980936059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3CA-4BC1-8ABC-4087E0B9CFEB}"/>
                </c:ext>
              </c:extLst>
            </c:dLbl>
            <c:dLbl>
              <c:idx val="6"/>
              <c:layout>
                <c:manualLayout>
                  <c:x val="4.5400737951234268E-2"/>
                  <c:y val="2.771187085194518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3CA-4BC1-8ABC-4087E0B9CF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Жилищно-коммунальное хозяйство</c:v>
                </c:pt>
                <c:pt idx="1">
                  <c:v>Дороги</c:v>
                </c:pt>
                <c:pt idx="2">
                  <c:v>Культура и молодёжная политика</c:v>
                </c:pt>
                <c:pt idx="3">
                  <c:v>Общегосударственные вопросы</c:v>
                </c:pt>
                <c:pt idx="4">
                  <c:v>Социальное обеспечение населения</c:v>
                </c:pt>
                <c:pt idx="5">
                  <c:v>ГО и ЧС</c:v>
                </c:pt>
                <c:pt idx="6">
                  <c:v>Прочие</c:v>
                </c:pt>
              </c:strCache>
            </c:strRef>
          </c:cat>
          <c:val>
            <c:numRef>
              <c:f>Лист1!$B$2:$B$8</c:f>
              <c:numCache>
                <c:formatCode>#\ ##0.0</c:formatCode>
                <c:ptCount val="7"/>
                <c:pt idx="0">
                  <c:v>451725.2</c:v>
                </c:pt>
                <c:pt idx="1">
                  <c:v>254421.7</c:v>
                </c:pt>
                <c:pt idx="2">
                  <c:v>199254.8</c:v>
                </c:pt>
                <c:pt idx="3">
                  <c:v>149330.1</c:v>
                </c:pt>
                <c:pt idx="4" formatCode="General">
                  <c:v>22880.5</c:v>
                </c:pt>
                <c:pt idx="5" formatCode="General">
                  <c:v>31399</c:v>
                </c:pt>
                <c:pt idx="6" formatCode="General">
                  <c:v>20174.199999999986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CA-4BC1-8ABC-4087E0B9CFEB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64E84A-CC51-423D-9340-FFB809D765F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8CED32-E9FB-4F9A-A632-F870CC7D7ACC}" type="pres">
      <dgm:prSet presAssocID="{5764E84A-CC51-423D-9340-FFB809D765FB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E944828A-6B60-4ED9-9FBD-2CF40451E37E}" type="presOf" srcId="{5764E84A-CC51-423D-9340-FFB809D765FB}" destId="{848CED32-E9FB-4F9A-A632-F870CC7D7ACC}" srcOrd="0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4BC0A-5B9F-4F69-BFC0-904C28E95866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94F47F-4F35-4901-B7DC-871ABF5BB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372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94F47F-4F35-4901-B7DC-871ABF5BB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051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CA20E7-B7CC-D7FC-1392-893C712342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099FC7C-F801-0D4C-2686-93FA890DB6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3DE031-6371-4D01-6AD8-2E4F40DB8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2600-AE67-4EB0-93AF-48C4D464D4B0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96A41F-8DF7-37EF-33D2-803FF4F9B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C327ED-C357-61CB-F06B-30CBA10AD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2693-8620-4B03-B3D1-377233562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620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8389D-A862-CF87-0B25-861990EED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0AD8971-7E1C-D187-2A2A-9A52640125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82B465-3D71-6E88-F5FC-69F2813EE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2600-AE67-4EB0-93AF-48C4D464D4B0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1E2A89-9A54-DC9F-5A13-3EBF45B5D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614C1A-2567-A278-F663-E3437F72D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2693-8620-4B03-B3D1-377233562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30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C000CB3-059D-EEE6-8FF0-F6AD3301B6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30DCBA-E261-85A5-3D14-988D4BFADE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A13750-3EA9-12AA-E345-73804E118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2600-AE67-4EB0-93AF-48C4D464D4B0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5144A7-706A-7483-0208-535CA6CA1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08465D-2E92-62FB-624C-798859026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2693-8620-4B03-B3D1-377233562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91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538773-8E6F-F946-B5CA-ABF06D86B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0E47C0-3EAC-EAA4-9381-DD49EFFAA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1A7D97-004B-E667-EE2F-3D597C787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2600-AE67-4EB0-93AF-48C4D464D4B0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DC201F-97A1-A2BC-2EC0-E09B58B6E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1D3A7C-A202-8065-05AC-BD8E6080B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2693-8620-4B03-B3D1-377233562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330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2BACF9-29C8-925B-382E-50E143643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D9C4633-FED5-C59B-CE52-3BAA31586D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49AA69-B8D5-8EC6-D77A-44E0C4AF1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2600-AE67-4EB0-93AF-48C4D464D4B0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84AA90-6E1C-F880-ED51-7AAA46B22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89414C-BD2F-426E-8222-7C45D9072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2693-8620-4B03-B3D1-377233562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382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3BC82E-C4F3-E53F-400E-A780B4139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AE6EFF-1E36-58D3-06B2-68A7F7A736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17900F4-763C-5DD2-1F48-122126F76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84191BC-DCBF-7371-8CFA-DC4E690C0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2600-AE67-4EB0-93AF-48C4D464D4B0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1A75550-2EBA-459E-106A-98626D702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ADC096-74EC-69D1-CF96-EB15EC1D2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2693-8620-4B03-B3D1-377233562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53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4C151F-31BF-4F0F-9491-668F283A8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9888D10-7AA0-8F44-CD86-4202C0FBB7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881CF89-409C-7F6B-2F91-510686BE16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B183624-3BC9-6E12-286B-4D687F6E1E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FE8AE95-F207-CE40-2269-B679B0365E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563EA5D-F889-4E23-E9E3-1FCDA60E9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2600-AE67-4EB0-93AF-48C4D464D4B0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9A0B02E-A8F7-8DF9-903C-1B8DF1007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69396F6-A5E4-805F-A1A9-6B3E23A85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2693-8620-4B03-B3D1-377233562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5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EA8FE9-1446-A462-1BDD-62FDD13D7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3643858-8E17-764A-84E7-B0998B90C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2600-AE67-4EB0-93AF-48C4D464D4B0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7839510-7FB8-E30F-4FDF-B6C974782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F3F619F-E3F6-41D3-4F55-0992B55B2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2693-8620-4B03-B3D1-377233562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955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1FC0696-1A70-52CF-ED11-C3668127B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2600-AE67-4EB0-93AF-48C4D464D4B0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EF7A208-7E2E-DEFB-F940-97B8D5226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AEF5A1D-3942-37B9-227A-736722B53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2693-8620-4B03-B3D1-377233562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314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E224A-4ADF-F932-DB37-EE50A1B90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D37DB5-C79E-BD82-BA8E-6BB2B1C84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9335093-A864-D3B4-52ED-62EB11D8EE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37FF0B-C7D7-FBFC-FC2D-BE69FC1DE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2600-AE67-4EB0-93AF-48C4D464D4B0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C19A204-8F2A-0D34-7737-618AB274B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C17253-6FD0-3A15-3934-5376616A9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2693-8620-4B03-B3D1-377233562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269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1F4D2F-2E93-86E4-C121-4215423D7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A2DF60B-6D08-4752-4B64-4C040CB480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A8E358C-AE26-0960-7E04-78AF27281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05BC30C-991A-ACEB-47CE-97C7ADB7C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2600-AE67-4EB0-93AF-48C4D464D4B0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BD4220-A3CD-A76C-AA63-BAE6076E7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CB4F1CE-1DAD-3D5A-1AAB-4DF137EE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02693-8620-4B03-B3D1-377233562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77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8000">
              <a:schemeClr val="accent1">
                <a:lumMod val="20000"/>
                <a:lumOff val="80000"/>
              </a:schemeClr>
            </a:gs>
            <a:gs pos="41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9F7DCB-BF1B-46D8-44F7-9B9770A2F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DBE901-B9CE-A889-12E3-C39322045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B6E270-5D57-376B-4933-7E2A185B1F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D2600-AE67-4EB0-93AF-48C4D464D4B0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4AD9FD-7D36-DC6E-5727-6AC4BF681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4B4EE1-82BE-594D-0706-72C9C4EC98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02693-8620-4B03-B3D1-377233562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00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3E908F-EE18-3098-92FE-DC73E02C11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60396"/>
            <a:ext cx="9144000" cy="4446871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Candara" panose="020E0502030303020204" pitchFamily="34" charset="0"/>
              </a:rPr>
              <a:t>Проект бюджета Ейского городского поселения Ейского района</a:t>
            </a:r>
            <a:br>
              <a:rPr lang="ru-RU" dirty="0">
                <a:latin typeface="Candara" panose="020E0502030303020204" pitchFamily="34" charset="0"/>
              </a:rPr>
            </a:br>
            <a:r>
              <a:rPr lang="ru-RU" dirty="0">
                <a:latin typeface="Candara" panose="020E0502030303020204" pitchFamily="34" charset="0"/>
              </a:rPr>
              <a:t>на 2026 год </a:t>
            </a:r>
            <a:br>
              <a:rPr lang="ru-RU" dirty="0">
                <a:latin typeface="Candara" panose="020E0502030303020204" pitchFamily="34" charset="0"/>
              </a:rPr>
            </a:br>
            <a:r>
              <a:rPr lang="ru-RU" dirty="0">
                <a:latin typeface="Candara" panose="020E0502030303020204" pitchFamily="34" charset="0"/>
              </a:rPr>
              <a:t>и плановый период 2027 и 2028 годы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C277506-E649-EADD-0AAB-151E04954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57523"/>
            <a:ext cx="9144000" cy="532113"/>
          </a:xfrm>
        </p:spPr>
        <p:txBody>
          <a:bodyPr/>
          <a:lstStyle/>
          <a:p>
            <a:r>
              <a:rPr lang="ru-RU" dirty="0">
                <a:latin typeface="Monotype Corsiva" panose="03010101010201010101" pitchFamily="66" charset="0"/>
              </a:rPr>
              <a:t>ноябрь, 2025 года</a:t>
            </a:r>
          </a:p>
        </p:txBody>
      </p:sp>
    </p:spTree>
    <p:extLst>
      <p:ext uri="{BB962C8B-B14F-4D97-AF65-F5344CB8AC3E}">
        <p14:creationId xmlns:p14="http://schemas.microsoft.com/office/powerpoint/2010/main" val="465769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A21CD9-86B5-3E43-3628-1FD540BE6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039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Коммунальное хозяйство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3A6C69-278E-6272-1A41-452E6E9FB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2210"/>
            <a:ext cx="10515600" cy="52240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A7114E72-D4A9-1794-C17E-4D7C299F80B2}"/>
              </a:ext>
            </a:extLst>
          </p:cNvPr>
          <p:cNvSpPr/>
          <p:nvPr/>
        </p:nvSpPr>
        <p:spPr>
          <a:xfrm>
            <a:off x="838200" y="1082210"/>
            <a:ext cx="3849303" cy="165175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Продолжение работ в рамках заключённого муниципального контракта по строительству водоотведения пос. Морской,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 204 946,6 тыс. руб.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FB584AB0-29F9-0A0F-6045-70BF5A7098A9}"/>
              </a:ext>
            </a:extLst>
          </p:cNvPr>
          <p:cNvSpPr/>
          <p:nvPr/>
        </p:nvSpPr>
        <p:spPr>
          <a:xfrm>
            <a:off x="5588001" y="1082210"/>
            <a:ext cx="4617356" cy="165175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Строительство объектов коммунальной инфраструктуры, 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44 371,3 </a:t>
            </a:r>
            <a:r>
              <a:rPr lang="ru-RU" sz="2000" dirty="0" err="1">
                <a:solidFill>
                  <a:schemeClr val="tx1"/>
                </a:solidFill>
              </a:rPr>
              <a:t>тыс.руб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  <a:p>
            <a:pPr algn="ctr"/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D5D0088E-3C01-D503-E77B-CC49400E30B0}"/>
              </a:ext>
            </a:extLst>
          </p:cNvPr>
          <p:cNvSpPr/>
          <p:nvPr/>
        </p:nvSpPr>
        <p:spPr>
          <a:xfrm>
            <a:off x="838200" y="3118584"/>
            <a:ext cx="3849303" cy="200322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Ремонт, капитальный ремонт и содержание сетей водоснабжения и водоотведения, 2 000,0 тыс. руб.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D23DF8D0-F009-4275-EF21-CDE7B559654E}"/>
              </a:ext>
            </a:extLst>
          </p:cNvPr>
          <p:cNvSpPr/>
          <p:nvPr/>
        </p:nvSpPr>
        <p:spPr>
          <a:xfrm>
            <a:off x="5588001" y="3118584"/>
            <a:ext cx="4701308" cy="18598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Участие в организации деятельности по обработке утилизации, обезвреживанию, захоронению твердых бытовых отходов, 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500,0 </a:t>
            </a:r>
            <a:r>
              <a:rPr lang="ru-RU" sz="2000" dirty="0" err="1">
                <a:solidFill>
                  <a:schemeClr val="tx1"/>
                </a:solidFill>
              </a:rPr>
              <a:t>тыс.руб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262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93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Благоустройство территорий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76218"/>
            <a:ext cx="10515600" cy="480074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38201" y="1376218"/>
            <a:ext cx="3179618" cy="1625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Санитарное содержание городских территорий,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60 000,0 </a:t>
            </a:r>
            <a:r>
              <a:rPr lang="ru-RU" sz="2000" dirty="0" err="1">
                <a:solidFill>
                  <a:schemeClr val="tx1"/>
                </a:solidFill>
              </a:rPr>
              <a:t>тыс.руб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414982" y="1376218"/>
            <a:ext cx="3103418" cy="1625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Приобретение, ремонт, содержание малых архитектурных форм, детских площадок, обслуживание фонтанов,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9 813,4 тыс. руб.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656945" y="1376218"/>
            <a:ext cx="3131128" cy="1625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Озеленение городских территорий (включая покос, обрезку деревьев, содержание клумб и т.п.)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17 500,0 тыс. руб.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38199" y="3094182"/>
            <a:ext cx="3179619" cy="160712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Электроэнергия уличного освещения города,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18 000,0 тыс. руб.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14982" y="3094181"/>
            <a:ext cx="3103418" cy="160712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Уличное освещение (техническое обслуживание, мероприятия по энергосбережению и т.п.)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37 913,3 </a:t>
            </a:r>
            <a:r>
              <a:rPr lang="ru-RU" dirty="0" err="1">
                <a:solidFill>
                  <a:schemeClr val="tx1"/>
                </a:solidFill>
              </a:rPr>
              <a:t>тыс.руб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758545" y="3094182"/>
            <a:ext cx="3029528" cy="151692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Содержание территории городского пляжа,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4 000,0 тыс. руб.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38199" y="4922982"/>
            <a:ext cx="3179619" cy="11176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Содержание мест захоронения,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3 000,0 тыс. руб.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414982" y="4936835"/>
            <a:ext cx="3103418" cy="1039091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Монтаж уличного освещения,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3 000,0 </a:t>
            </a:r>
            <a:r>
              <a:rPr lang="ru-RU" dirty="0" err="1">
                <a:solidFill>
                  <a:schemeClr val="tx1"/>
                </a:solidFill>
              </a:rPr>
              <a:t>тыс</a:t>
            </a:r>
            <a:r>
              <a:rPr lang="ru-RU" dirty="0">
                <a:solidFill>
                  <a:schemeClr val="tx1"/>
                </a:solidFill>
              </a:rPr>
              <a:t> руб.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758546" y="4952853"/>
            <a:ext cx="3177310" cy="102307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Прочее благоустройство территорий,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950,0 </a:t>
            </a:r>
            <a:r>
              <a:rPr lang="ru-RU" dirty="0" err="1">
                <a:solidFill>
                  <a:schemeClr val="tx1"/>
                </a:solidFill>
              </a:rPr>
              <a:t>тыс.руб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3544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6366"/>
          </a:xfrm>
        </p:spPr>
        <p:txBody>
          <a:bodyPr/>
          <a:lstStyle/>
          <a:p>
            <a:pPr algn="ctr"/>
            <a:r>
              <a:rPr lang="ru-RU" dirty="0"/>
              <a:t>Жилищное хозяйство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66982"/>
            <a:ext cx="10515600" cy="480998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38201" y="1366982"/>
            <a:ext cx="4481944" cy="1773382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Капитальной ремонт, ремонт и содержание муниципального жилищного фонда,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 1 989, 3 </a:t>
            </a:r>
            <a:r>
              <a:rPr lang="ru-RU" sz="2000" dirty="0" err="1">
                <a:solidFill>
                  <a:schemeClr val="tx1"/>
                </a:solidFill>
              </a:rPr>
              <a:t>тыс.руб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317673" y="1366983"/>
            <a:ext cx="4147127" cy="1773382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Предоставление субсидий управляющим организациям на капитальный ремонт общего домового имущества,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2 754,0 тыс. руб.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60436" y="3398982"/>
            <a:ext cx="4922982" cy="188421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Обязательные взносы на капитальный ремонт общего имущества многоквартирных домов,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2 489,3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2328757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8657"/>
          </a:xfrm>
        </p:spPr>
        <p:txBody>
          <a:bodyPr/>
          <a:lstStyle/>
          <a:p>
            <a:pPr algn="ctr"/>
            <a:r>
              <a:rPr lang="ru-RU" dirty="0"/>
              <a:t>Дорожное хозяйство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48509"/>
            <a:ext cx="10515600" cy="482845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38199" y="1348508"/>
            <a:ext cx="4916056" cy="3962401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Капитальный ремонт дорог к рамках Государственной программы Краснодарского края "Развитие автомобильных дорог Краснодарского края" (капитальный ремонт дороги по ул. Мичурина)</a:t>
            </a:r>
          </a:p>
          <a:p>
            <a:pPr algn="ctr"/>
            <a:endParaRPr lang="ru-R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195 281,8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957455" y="1348508"/>
            <a:ext cx="4996872" cy="3962401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Капитальный ремонт, ремонт, содержание дорог местного значения (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грейдирование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зимнее содержание, ремонт, нанесение дорожной разметки, обслуживание дорожных знаков и светофоров и т.п.)</a:t>
            </a:r>
          </a:p>
          <a:p>
            <a:pPr algn="ctr"/>
            <a:endParaRPr lang="ru-RU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59 139,9 </a:t>
            </a:r>
            <a:r>
              <a:rPr lang="ru-RU" sz="23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1461856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7893"/>
          </a:xfrm>
        </p:spPr>
        <p:txBody>
          <a:bodyPr/>
          <a:lstStyle/>
          <a:p>
            <a:pPr algn="ctr"/>
            <a:r>
              <a:rPr lang="ru-RU" dirty="0"/>
              <a:t>Культура и молодёжная политика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02328"/>
            <a:ext cx="10515600" cy="487463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69818" y="1302328"/>
            <a:ext cx="4802909" cy="2309089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Финансовое обеспечение деятельности учреждений культуры и молодёжной политики,</a:t>
            </a:r>
          </a:p>
          <a:p>
            <a:pPr algn="ctr"/>
            <a:endParaRPr lang="ru-RU" sz="2000" dirty="0">
              <a:solidFill>
                <a:schemeClr val="tx1"/>
              </a:solidFill>
            </a:endParaRP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185 516,8 тыс. руб.</a:t>
            </a:r>
          </a:p>
          <a:p>
            <a:pPr algn="ctr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539344" y="1302327"/>
            <a:ext cx="4378037" cy="230909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Молодёжная политика (организация работы молодёжных клубов, содействие в трудоустройстве несовершеннолетних, прочие мероприятия молодёжной политики),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5 546, </a:t>
            </a:r>
            <a:r>
              <a:rPr lang="ru-RU" dirty="0" err="1">
                <a:solidFill>
                  <a:schemeClr val="tx1"/>
                </a:solidFill>
              </a:rPr>
              <a:t>тыс.руб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69818" y="3740727"/>
            <a:ext cx="4802909" cy="2078182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Проведение общегородских праздничных мероприятий,</a:t>
            </a:r>
          </a:p>
          <a:p>
            <a:pPr algn="ctr"/>
            <a:endParaRPr lang="ru-RU" sz="2000" dirty="0">
              <a:solidFill>
                <a:schemeClr val="tx1"/>
              </a:solidFill>
            </a:endParaRP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5 000,0 тыс. руб.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31709" y="3740727"/>
            <a:ext cx="4285671" cy="2078182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Прочие мероприятия в области культуры, 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3 282,0 </a:t>
            </a:r>
            <a:r>
              <a:rPr lang="ru-RU" dirty="0" err="1">
                <a:solidFill>
                  <a:schemeClr val="tx1"/>
                </a:solidFill>
              </a:rPr>
              <a:t>тыс.руб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5135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9420"/>
          </a:xfrm>
        </p:spPr>
        <p:txBody>
          <a:bodyPr/>
          <a:lstStyle/>
          <a:p>
            <a:pPr algn="ctr"/>
            <a:r>
              <a:rPr lang="ru-RU" dirty="0"/>
              <a:t>Муниципальный долг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85455"/>
            <a:ext cx="10515600" cy="479150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Муниципальный долг по состоянию на 1 января 2026 года прогнозируется в сумме </a:t>
            </a:r>
            <a:r>
              <a:rPr lang="ru-RU" i="1" dirty="0"/>
              <a:t>32 670,0 </a:t>
            </a:r>
            <a:r>
              <a:rPr lang="ru-RU" dirty="0"/>
              <a:t>тыс. руб. – это задолженность перед краевым бюджетом.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Привлечение кредитов в бюджет города в 2026 году, а также в плановом периоде 2027 и 2028 годы не планируется.</a:t>
            </a:r>
          </a:p>
        </p:txBody>
      </p:sp>
    </p:spTree>
    <p:extLst>
      <p:ext uri="{BB962C8B-B14F-4D97-AF65-F5344CB8AC3E}">
        <p14:creationId xmlns:p14="http://schemas.microsoft.com/office/powerpoint/2010/main" val="3688433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EF3F6-7653-F0FF-3775-030588A11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244CD5F-68D5-BA87-6172-F758E75C7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308008"/>
            <a:ext cx="10515600" cy="57117"/>
          </a:xfrm>
        </p:spPr>
        <p:txBody>
          <a:bodyPr>
            <a:normAutofit fontScale="90000"/>
          </a:bodyPr>
          <a:lstStyle/>
          <a:p>
            <a:r>
              <a:rPr lang="ru-RU" dirty="0"/>
              <a:t>      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CCDE8C6-E26E-F8D0-CB13-951F5F782F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202" y="596766"/>
            <a:ext cx="10515600" cy="55320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000" b="1" dirty="0">
                <a:latin typeface="+mj-lt"/>
              </a:rPr>
              <a:t>Бюджет</a:t>
            </a:r>
            <a:r>
              <a:rPr lang="ru-RU" sz="3500" b="1" dirty="0">
                <a:latin typeface="+mj-lt"/>
              </a:rPr>
              <a:t> </a:t>
            </a:r>
            <a:r>
              <a:rPr lang="ru-RU" sz="3500" dirty="0">
                <a:latin typeface="+mj-lt"/>
              </a:rPr>
              <a:t>- форма образования и расходования денежных средств, предназначенных для финансового обеспечения задач и функций городского поселения.</a:t>
            </a:r>
          </a:p>
          <a:p>
            <a:pPr marL="0" indent="0" algn="just">
              <a:buNone/>
            </a:pPr>
            <a:r>
              <a:rPr lang="ru-RU" sz="3500" dirty="0">
                <a:latin typeface="+mj-lt"/>
              </a:rPr>
              <a:t>Иными словами, </a:t>
            </a:r>
            <a:r>
              <a:rPr lang="ru-RU" sz="4000" b="1" dirty="0">
                <a:latin typeface="+mj-lt"/>
              </a:rPr>
              <a:t>бюджет</a:t>
            </a:r>
            <a:r>
              <a:rPr lang="ru-RU" sz="3500" dirty="0">
                <a:latin typeface="+mj-lt"/>
              </a:rPr>
              <a:t> – это финансовый план доходов и расходов муниципального образования на определённый период.</a:t>
            </a:r>
          </a:p>
          <a:p>
            <a:pPr marL="0" indent="0" algn="just">
              <a:buNone/>
            </a:pPr>
            <a:r>
              <a:rPr lang="ru-RU" sz="3500" dirty="0">
                <a:latin typeface="+mj-lt"/>
              </a:rPr>
              <a:t> т.е. прогнозируются доходы, в соответствии с полномочиями, определёнными законодательном, и расходы в объёме соответствующем доходной частью. </a:t>
            </a:r>
          </a:p>
        </p:txBody>
      </p:sp>
    </p:spTree>
    <p:extLst>
      <p:ext uri="{BB962C8B-B14F-4D97-AF65-F5344CB8AC3E}">
        <p14:creationId xmlns:p14="http://schemas.microsoft.com/office/powerpoint/2010/main" val="1409325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E14ED0-52A7-76CE-1725-697485EE4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655"/>
            <a:ext cx="10515600" cy="1403927"/>
          </a:xfrm>
        </p:spPr>
        <p:txBody>
          <a:bodyPr>
            <a:normAutofit/>
          </a:bodyPr>
          <a:lstStyle/>
          <a:p>
            <a:pPr algn="r"/>
            <a:r>
              <a:rPr lang="ru-RU" dirty="0"/>
              <a:t>Основные параметры бюджета на 2026 год</a:t>
            </a:r>
            <a:br>
              <a:rPr lang="ru-RU" dirty="0"/>
            </a:br>
            <a:r>
              <a:rPr lang="ru-RU" sz="2000" dirty="0"/>
              <a:t>(</a:t>
            </a:r>
            <a:r>
              <a:rPr lang="ru-RU" sz="2000" dirty="0" err="1"/>
              <a:t>тыс.руб</a:t>
            </a:r>
            <a:r>
              <a:rPr lang="ru-RU" sz="2000" dirty="0"/>
              <a:t>.)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5104633"/>
              </p:ext>
            </p:extLst>
          </p:nvPr>
        </p:nvGraphicFramePr>
        <p:xfrm>
          <a:off x="974435" y="1219199"/>
          <a:ext cx="10243129" cy="4839358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414375">
                  <a:extLst>
                    <a:ext uri="{9D8B030D-6E8A-4147-A177-3AD203B41FA5}">
                      <a16:colId xmlns:a16="http://schemas.microsoft.com/office/drawing/2014/main" val="2263462176"/>
                    </a:ext>
                  </a:extLst>
                </a:gridCol>
                <a:gridCol w="1178773">
                  <a:extLst>
                    <a:ext uri="{9D8B030D-6E8A-4147-A177-3AD203B41FA5}">
                      <a16:colId xmlns:a16="http://schemas.microsoft.com/office/drawing/2014/main" val="4012159446"/>
                    </a:ext>
                  </a:extLst>
                </a:gridCol>
                <a:gridCol w="1707189">
                  <a:extLst>
                    <a:ext uri="{9D8B030D-6E8A-4147-A177-3AD203B41FA5}">
                      <a16:colId xmlns:a16="http://schemas.microsoft.com/office/drawing/2014/main" val="2630705159"/>
                    </a:ext>
                  </a:extLst>
                </a:gridCol>
                <a:gridCol w="1625894">
                  <a:extLst>
                    <a:ext uri="{9D8B030D-6E8A-4147-A177-3AD203B41FA5}">
                      <a16:colId xmlns:a16="http://schemas.microsoft.com/office/drawing/2014/main" val="2774452521"/>
                    </a:ext>
                  </a:extLst>
                </a:gridCol>
                <a:gridCol w="1239744">
                  <a:extLst>
                    <a:ext uri="{9D8B030D-6E8A-4147-A177-3AD203B41FA5}">
                      <a16:colId xmlns:a16="http://schemas.microsoft.com/office/drawing/2014/main" val="1974009681"/>
                    </a:ext>
                  </a:extLst>
                </a:gridCol>
                <a:gridCol w="1077154">
                  <a:extLst>
                    <a:ext uri="{9D8B030D-6E8A-4147-A177-3AD203B41FA5}">
                      <a16:colId xmlns:a16="http://schemas.microsoft.com/office/drawing/2014/main" val="874336694"/>
                    </a:ext>
                  </a:extLst>
                </a:gridCol>
              </a:tblGrid>
              <a:tr h="5735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Показатель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2024 год (отчёт)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Утверждено на 2025 год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Проект бюджета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407589"/>
                  </a:ext>
                </a:extLst>
              </a:tr>
              <a:tr h="11043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 состоянию на 01.11.2025 г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2026 год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2027 год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2028 год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274954"/>
                  </a:ext>
                </a:extLst>
              </a:tr>
              <a:tr h="2825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8294527"/>
                  </a:ext>
                </a:extLst>
              </a:tr>
              <a:tr h="3535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Доходы, всего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946 915,5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788 561,4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1 129 185,5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1 019 069,5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945 163,1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760793"/>
                  </a:ext>
                </a:extLst>
              </a:tr>
              <a:tr h="2825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том числе: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847469"/>
                  </a:ext>
                </a:extLst>
              </a:tr>
              <a:tr h="5564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Собственные доходы городского поселения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669 384,4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651 927,6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680 764,0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695 701,9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712 634,4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606885"/>
                  </a:ext>
                </a:extLst>
              </a:tr>
              <a:tr h="26779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Безвозмездные поступления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277 531,1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136 633,8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448 421,50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323 367,60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232 528,70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98080"/>
                  </a:ext>
                </a:extLst>
              </a:tr>
              <a:tr h="26779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Расходы, всего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910 599,2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894 834,5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1 129 185,5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1 019 069,50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945 163,10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761172"/>
                  </a:ext>
                </a:extLst>
              </a:tr>
              <a:tr h="32032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Дефицит (–)/ профицит (+)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+ 36 316,3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- 106 273,1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1140704"/>
                  </a:ext>
                </a:extLst>
              </a:tr>
              <a:tr h="8304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Источники финансирования дефицита  местного  бюджета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- 36 316,3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+ 106 273,1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757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2906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latin typeface="Century" panose="02040604050505020304" pitchFamily="18" charset="0"/>
              </a:rPr>
              <a:t>Доходы бюджета на 2026 год</a:t>
            </a:r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21" name="Объект 2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9766246"/>
              </p:ext>
            </p:extLst>
          </p:nvPr>
        </p:nvGraphicFramePr>
        <p:xfrm>
          <a:off x="6172199" y="1690688"/>
          <a:ext cx="5496339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422400" y="1784782"/>
            <a:ext cx="2964874" cy="81987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Всего доходов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1 129 185,5 тыс. руб.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62000" y="2858653"/>
            <a:ext cx="1995055" cy="22767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Собственные доходы местного бюджета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680 764,0 тыс. руб.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833255" y="2858653"/>
            <a:ext cx="2359889" cy="227676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</a:t>
            </a:r>
            <a:r>
              <a:rPr lang="ru-RU" dirty="0">
                <a:solidFill>
                  <a:schemeClr val="tx1"/>
                </a:solidFill>
              </a:rPr>
              <a:t>Безвозмездные поступления из бюджетов вышестоящего уровня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448 421,5 тыс. руб.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1973695" y="2613890"/>
            <a:ext cx="998684" cy="2355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2"/>
          </p:cNvCxnSpPr>
          <p:nvPr/>
        </p:nvCxnSpPr>
        <p:spPr>
          <a:xfrm>
            <a:off x="2904837" y="2604655"/>
            <a:ext cx="1646386" cy="244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0082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762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>
                <a:latin typeface="Century" panose="02040604050505020304" pitchFamily="18" charset="0"/>
              </a:rPr>
              <a:t>Собственные доходы бюджета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4360512"/>
              </p:ext>
            </p:extLst>
          </p:nvPr>
        </p:nvGraphicFramePr>
        <p:xfrm>
          <a:off x="838200" y="935038"/>
          <a:ext cx="10515600" cy="5241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4831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9391"/>
            <a:ext cx="10515600" cy="1331844"/>
          </a:xfrm>
        </p:spPr>
        <p:txBody>
          <a:bodyPr>
            <a:noAutofit/>
          </a:bodyPr>
          <a:lstStyle/>
          <a:p>
            <a:pPr algn="ctr"/>
            <a:r>
              <a:rPr lang="ru-RU" sz="3500" dirty="0"/>
              <a:t>Сравнение прогнозных показателей доходов на 2026 год с плановыми показателями 2025 года и фактическими поступлениями за 2024 год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4519758"/>
              </p:ext>
            </p:extLst>
          </p:nvPr>
        </p:nvGraphicFramePr>
        <p:xfrm>
          <a:off x="838200" y="1828800"/>
          <a:ext cx="10515600" cy="4348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9917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1711"/>
          </a:xfrm>
        </p:spPr>
        <p:txBody>
          <a:bodyPr/>
          <a:lstStyle/>
          <a:p>
            <a:pPr algn="ctr"/>
            <a:r>
              <a:rPr lang="ru-RU" dirty="0"/>
              <a:t>Безвозмездные поступления на 2026 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26836"/>
            <a:ext cx="10515600" cy="520930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8836" y="1330033"/>
            <a:ext cx="3435928" cy="1893457"/>
          </a:xfrm>
          <a:prstGeom prst="round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Дотации на выравнивание бюджетной обеспеченности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44 101,2 </a:t>
            </a:r>
            <a:r>
              <a:rPr lang="ru-RU" dirty="0" err="1">
                <a:solidFill>
                  <a:schemeClr val="tx1"/>
                </a:solidFill>
              </a:rPr>
              <a:t>тыс.руб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451927" y="1330034"/>
            <a:ext cx="3491346" cy="189345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Субсидии на продолжение строительства водопровода </a:t>
            </a:r>
            <a:r>
              <a:rPr lang="ru-RU" dirty="0" err="1">
                <a:solidFill>
                  <a:schemeClr val="tx1"/>
                </a:solidFill>
              </a:rPr>
              <a:t>п.Морской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203 925,1 тыс. руб.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061036" y="1330033"/>
            <a:ext cx="3373582" cy="189345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Субсидии на капитальный ремонт дороги по </a:t>
            </a:r>
            <a:r>
              <a:rPr lang="ru-RU" dirty="0" err="1">
                <a:solidFill>
                  <a:schemeClr val="tx1"/>
                </a:solidFill>
              </a:rPr>
              <a:t>ул.Мичурина</a:t>
            </a:r>
            <a:r>
              <a:rPr lang="ru-RU" dirty="0"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189 423,3 </a:t>
            </a:r>
            <a:r>
              <a:rPr lang="ru-RU" dirty="0" err="1">
                <a:solidFill>
                  <a:schemeClr val="tx1"/>
                </a:solidFill>
              </a:rPr>
              <a:t>тыс.руб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36800" y="3814617"/>
            <a:ext cx="3694545" cy="19304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Предоставление субсидий молодым семьям на приобретение (строительство) жилья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9 985,9 </a:t>
            </a:r>
            <a:r>
              <a:rPr lang="ru-RU" dirty="0" err="1">
                <a:solidFill>
                  <a:schemeClr val="tx1"/>
                </a:solidFill>
              </a:rPr>
              <a:t>тыс.руб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317674" y="3713018"/>
            <a:ext cx="3703781" cy="1902691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Прочие поступления из краевого и районного бюджетов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986,0 </a:t>
            </a:r>
            <a:r>
              <a:rPr lang="ru-RU" dirty="0" err="1">
                <a:solidFill>
                  <a:schemeClr val="tx1"/>
                </a:solidFill>
              </a:rPr>
              <a:t>тыс.руб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9436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1711"/>
          </a:xfrm>
        </p:spPr>
        <p:txBody>
          <a:bodyPr/>
          <a:lstStyle/>
          <a:p>
            <a:pPr algn="ctr"/>
            <a:r>
              <a:rPr lang="ru-RU" dirty="0"/>
              <a:t>Расходы местного бюджета на 2026 год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DC94F1F0-37A4-D72F-8724-783387BDC8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0447863"/>
              </p:ext>
            </p:extLst>
          </p:nvPr>
        </p:nvGraphicFramePr>
        <p:xfrm>
          <a:off x="838200" y="1254897"/>
          <a:ext cx="10515600" cy="4930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56460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17BF91-5177-ACB4-2635-5DEF9478E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953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Century Schoolbook" panose="02040604050505020304" pitchFamily="18" charset="0"/>
              </a:rPr>
              <a:t>Жилищно-коммунальное хозяйство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4683F26F-2086-9186-5404-994F287113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4406312"/>
              </p:ext>
            </p:extLst>
          </p:nvPr>
        </p:nvGraphicFramePr>
        <p:xfrm>
          <a:off x="838200" y="1164658"/>
          <a:ext cx="10515600" cy="5012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AB8C9EE6-6226-CCAB-EBCF-AF1F14C0B356}"/>
              </a:ext>
            </a:extLst>
          </p:cNvPr>
          <p:cNvSpPr/>
          <p:nvPr/>
        </p:nvSpPr>
        <p:spPr>
          <a:xfrm>
            <a:off x="1482291" y="1799924"/>
            <a:ext cx="3840480" cy="176142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Коммунальное хозяйство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251 817,9 </a:t>
            </a:r>
            <a:r>
              <a:rPr lang="ru-RU" dirty="0" err="1">
                <a:solidFill>
                  <a:schemeClr val="tx1"/>
                </a:solidFill>
              </a:rPr>
              <a:t>тыс.руб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206C7519-2107-7F67-AC8D-1E7ED1BA66A4}"/>
              </a:ext>
            </a:extLst>
          </p:cNvPr>
          <p:cNvSpPr/>
          <p:nvPr/>
        </p:nvSpPr>
        <p:spPr>
          <a:xfrm>
            <a:off x="6583680" y="1799923"/>
            <a:ext cx="3840480" cy="176142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Благоустройство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154 476,7 тыс. руб.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6CFF2EB2-EF67-ABEF-5B5E-6082FE067BFE}"/>
              </a:ext>
            </a:extLst>
          </p:cNvPr>
          <p:cNvSpPr/>
          <p:nvPr/>
        </p:nvSpPr>
        <p:spPr>
          <a:xfrm>
            <a:off x="4013735" y="3948815"/>
            <a:ext cx="4013734" cy="162666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Жилищное хозяйство,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7 232,6 тыс. руб.</a:t>
            </a: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AEC269CF-26C7-2B06-58EE-EB43D6DEE829}"/>
              </a:ext>
            </a:extLst>
          </p:cNvPr>
          <p:cNvCxnSpPr>
            <a:cxnSpLocks/>
          </p:cNvCxnSpPr>
          <p:nvPr/>
        </p:nvCxnSpPr>
        <p:spPr>
          <a:xfrm flipH="1">
            <a:off x="4028173" y="991404"/>
            <a:ext cx="1862488" cy="8085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A87FCE55-C757-E744-81F4-025523924E9A}"/>
              </a:ext>
            </a:extLst>
          </p:cNvPr>
          <p:cNvCxnSpPr>
            <a:cxnSpLocks/>
          </p:cNvCxnSpPr>
          <p:nvPr/>
        </p:nvCxnSpPr>
        <p:spPr>
          <a:xfrm>
            <a:off x="6065519" y="1029905"/>
            <a:ext cx="0" cy="2975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AD97E157-7151-7E2A-3D10-E8F850DD6B22}"/>
              </a:ext>
            </a:extLst>
          </p:cNvPr>
          <p:cNvCxnSpPr>
            <a:cxnSpLocks/>
          </p:cNvCxnSpPr>
          <p:nvPr/>
        </p:nvCxnSpPr>
        <p:spPr>
          <a:xfrm>
            <a:off x="6381549" y="1029905"/>
            <a:ext cx="2576364" cy="7484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69211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861</Words>
  <Application>Microsoft Office PowerPoint</Application>
  <PresentationFormat>Широкоэкранный</PresentationFormat>
  <Paragraphs>158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Candara</vt:lpstr>
      <vt:lpstr>Century</vt:lpstr>
      <vt:lpstr>Century Schoolbook</vt:lpstr>
      <vt:lpstr>Monotype Corsiva</vt:lpstr>
      <vt:lpstr>Times New Roman</vt:lpstr>
      <vt:lpstr>Тема Office</vt:lpstr>
      <vt:lpstr>Проект бюджета Ейского городского поселения Ейского района на 2026 год  и плановый период 2027 и 2028 годы</vt:lpstr>
      <vt:lpstr>       </vt:lpstr>
      <vt:lpstr>Основные параметры бюджета на 2026 год (тыс.руб.)</vt:lpstr>
      <vt:lpstr>Доходы бюджета на 2026 год</vt:lpstr>
      <vt:lpstr>Собственные доходы бюджета</vt:lpstr>
      <vt:lpstr>Сравнение прогнозных показателей доходов на 2026 год с плановыми показателями 2025 года и фактическими поступлениями за 2024 год</vt:lpstr>
      <vt:lpstr>Безвозмездные поступления на 2026 год</vt:lpstr>
      <vt:lpstr>Расходы местного бюджета на 2026 год</vt:lpstr>
      <vt:lpstr>Жилищно-коммунальное хозяйство</vt:lpstr>
      <vt:lpstr>Коммунальное хозяйство</vt:lpstr>
      <vt:lpstr>Благоустройство территорий</vt:lpstr>
      <vt:lpstr>Жилищное хозяйство</vt:lpstr>
      <vt:lpstr>Дорожное хозяйство</vt:lpstr>
      <vt:lpstr>Культура и молодёжная политика</vt:lpstr>
      <vt:lpstr>Муниципальный долг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бюджета Ейского городского поселения Ейского района на 2026 год  и плановый период 2027 и 2028 годы</dc:title>
  <dc:creator>User9</dc:creator>
  <cp:lastModifiedBy>User9</cp:lastModifiedBy>
  <cp:revision>29</cp:revision>
  <cp:lastPrinted>2025-11-25T11:34:47Z</cp:lastPrinted>
  <dcterms:created xsi:type="dcterms:W3CDTF">2025-11-21T09:17:24Z</dcterms:created>
  <dcterms:modified xsi:type="dcterms:W3CDTF">2025-11-27T07:49:20Z</dcterms:modified>
</cp:coreProperties>
</file>